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58" r:id="rId6"/>
    <p:sldId id="261" r:id="rId7"/>
    <p:sldId id="262" r:id="rId8"/>
    <p:sldId id="264" r:id="rId9"/>
    <p:sldId id="263"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645"/>
  </p:normalViewPr>
  <p:slideViewPr>
    <p:cSldViewPr snapToGrid="0" snapToObjects="1">
      <p:cViewPr varScale="1">
        <p:scale>
          <a:sx n="72" d="100"/>
          <a:sy n="72" d="100"/>
        </p:scale>
        <p:origin x="6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dirty="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C30F61-1854-8E43-8B33-6D05D3392545}"/>
              </a:ext>
            </a:extLst>
          </p:cNvPr>
          <p:cNvSpPr>
            <a:spLocks noGrp="1"/>
          </p:cNvSpPr>
          <p:nvPr>
            <p:ph type="ctrTitle"/>
          </p:nvPr>
        </p:nvSpPr>
        <p:spPr/>
        <p:txBody>
          <a:bodyPr/>
          <a:lstStyle/>
          <a:p>
            <a:r>
              <a:rPr kumimoji="1" lang="ja-JP" altLang="en-US"/>
              <a:t>茗渓会　教採対策研修会</a:t>
            </a:r>
          </a:p>
        </p:txBody>
      </p:sp>
      <p:sp>
        <p:nvSpPr>
          <p:cNvPr id="3" name="字幕 2">
            <a:extLst>
              <a:ext uri="{FF2B5EF4-FFF2-40B4-BE49-F238E27FC236}">
                <a16:creationId xmlns:a16="http://schemas.microsoft.com/office/drawing/2014/main" id="{8C357D20-A017-7F44-804F-83706313E72C}"/>
              </a:ext>
            </a:extLst>
          </p:cNvPr>
          <p:cNvSpPr>
            <a:spLocks noGrp="1"/>
          </p:cNvSpPr>
          <p:nvPr>
            <p:ph type="subTitle" idx="1"/>
          </p:nvPr>
        </p:nvSpPr>
        <p:spPr/>
        <p:txBody>
          <a:bodyPr>
            <a:normAutofit lnSpcReduction="10000"/>
          </a:bodyPr>
          <a:lstStyle/>
          <a:p>
            <a:r>
              <a:rPr lang="ja-JP" altLang="en-US"/>
              <a:t>　人間総合科学学術院　人間総合科学研究群　教育学学位プログラム</a:t>
            </a:r>
            <a:endParaRPr lang="en-US" altLang="ja-JP" dirty="0"/>
          </a:p>
          <a:p>
            <a:r>
              <a:rPr kumimoji="1" lang="ja-JP" altLang="en-US"/>
              <a:t>次世代学校教育創成サブプログラム　国語教育領域</a:t>
            </a:r>
            <a:endParaRPr kumimoji="1" lang="en-US" altLang="ja-JP" dirty="0"/>
          </a:p>
          <a:p>
            <a:r>
              <a:rPr lang="ja-JP" altLang="en-US"/>
              <a:t>青木　勇也</a:t>
            </a:r>
            <a:endParaRPr kumimoji="1" lang="ja-JP" altLang="en-US"/>
          </a:p>
        </p:txBody>
      </p:sp>
    </p:spTree>
    <p:extLst>
      <p:ext uri="{BB962C8B-B14F-4D97-AF65-F5344CB8AC3E}">
        <p14:creationId xmlns:p14="http://schemas.microsoft.com/office/powerpoint/2010/main" val="645691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A54BFF-EAB9-FF4A-8082-A0AA5A5EE21F}"/>
              </a:ext>
            </a:extLst>
          </p:cNvPr>
          <p:cNvSpPr>
            <a:spLocks noGrp="1"/>
          </p:cNvSpPr>
          <p:nvPr>
            <p:ph type="title"/>
          </p:nvPr>
        </p:nvSpPr>
        <p:spPr/>
        <p:txBody>
          <a:bodyPr/>
          <a:lstStyle/>
          <a:p>
            <a:r>
              <a:rPr kumimoji="1" lang="ja-JP" altLang="en-US"/>
              <a:t>ー集団討論ー</a:t>
            </a:r>
          </a:p>
        </p:txBody>
      </p:sp>
      <p:sp>
        <p:nvSpPr>
          <p:cNvPr id="3" name="コンテンツ プレースホルダー 2">
            <a:extLst>
              <a:ext uri="{FF2B5EF4-FFF2-40B4-BE49-F238E27FC236}">
                <a16:creationId xmlns:a16="http://schemas.microsoft.com/office/drawing/2014/main" id="{70C6A65F-A45C-AB4C-BD41-8A1D181A994D}"/>
              </a:ext>
            </a:extLst>
          </p:cNvPr>
          <p:cNvSpPr>
            <a:spLocks noGrp="1"/>
          </p:cNvSpPr>
          <p:nvPr>
            <p:ph idx="1"/>
          </p:nvPr>
        </p:nvSpPr>
        <p:spPr>
          <a:xfrm>
            <a:off x="677334" y="1488613"/>
            <a:ext cx="8596668" cy="4377797"/>
          </a:xfrm>
        </p:spPr>
        <p:txBody>
          <a:bodyPr>
            <a:normAutofit fontScale="85000" lnSpcReduction="20000"/>
          </a:bodyPr>
          <a:lstStyle/>
          <a:p>
            <a:pPr marL="0" indent="0">
              <a:buNone/>
            </a:pPr>
            <a:r>
              <a:rPr lang="ja-JP" altLang="en-US" sz="2200"/>
              <a:t>自治体によって時間、人数が違う</a:t>
            </a:r>
            <a:endParaRPr lang="en-US" altLang="ja-JP" sz="2200" dirty="0"/>
          </a:p>
          <a:p>
            <a:pPr marL="0" indent="0">
              <a:buNone/>
            </a:pPr>
            <a:r>
              <a:rPr kumimoji="1" lang="ja-JP" altLang="en-US" sz="2200"/>
              <a:t>・・・前もって把握し、だいたいのプランを</a:t>
            </a:r>
            <a:endParaRPr kumimoji="1" lang="en-US" altLang="ja-JP" sz="2200" dirty="0"/>
          </a:p>
          <a:p>
            <a:pPr marL="0" indent="0">
              <a:buNone/>
            </a:pPr>
            <a:endParaRPr lang="en-US" altLang="ja-JP" sz="2200" dirty="0"/>
          </a:p>
          <a:p>
            <a:pPr marL="0" indent="0">
              <a:buNone/>
            </a:pPr>
            <a:endParaRPr lang="en-US" altLang="ja-JP" sz="2200" dirty="0"/>
          </a:p>
          <a:p>
            <a:pPr marL="0" indent="0">
              <a:buNone/>
            </a:pPr>
            <a:r>
              <a:rPr lang="ja-JP" altLang="en-US" sz="2200">
                <a:highlight>
                  <a:srgbClr val="FFFF00"/>
                </a:highlight>
              </a:rPr>
              <a:t>「討論」だが、「話し合い」を意識</a:t>
            </a:r>
            <a:endParaRPr lang="en-US" altLang="ja-JP" sz="2200" dirty="0">
              <a:highlight>
                <a:srgbClr val="FFFF00"/>
              </a:highlight>
            </a:endParaRPr>
          </a:p>
          <a:p>
            <a:pPr marL="0" indent="0">
              <a:buNone/>
            </a:pPr>
            <a:r>
              <a:rPr lang="ja-JP" altLang="en-US" sz="2200"/>
              <a:t>相手の意見を「よく」聞き、自分の意見を</a:t>
            </a:r>
            <a:endParaRPr lang="en-US" altLang="ja-JP" sz="2200" dirty="0"/>
          </a:p>
          <a:p>
            <a:pPr marL="0" indent="0">
              <a:buNone/>
            </a:pPr>
            <a:r>
              <a:rPr lang="ja-JP" altLang="en-US" sz="2200"/>
              <a:t>・・・姿勢、体の向きのような「聞き方」も意識</a:t>
            </a:r>
            <a:endParaRPr lang="en-US" altLang="ja-JP" sz="2200" dirty="0"/>
          </a:p>
          <a:p>
            <a:pPr marL="0" indent="0">
              <a:buNone/>
            </a:pPr>
            <a:endParaRPr lang="en-US" altLang="ja-JP" sz="2200" dirty="0"/>
          </a:p>
          <a:p>
            <a:pPr marL="0" indent="0">
              <a:buNone/>
            </a:pPr>
            <a:r>
              <a:rPr lang="ja-JP" altLang="en-US" sz="2200"/>
              <a:t>話しすぎない・否定（非難）しない</a:t>
            </a:r>
            <a:endParaRPr lang="en-US" altLang="ja-JP" sz="2200" dirty="0"/>
          </a:p>
          <a:p>
            <a:pPr marL="0" indent="0">
              <a:buNone/>
            </a:pPr>
            <a:endParaRPr lang="en-US" altLang="ja-JP" sz="2200" dirty="0"/>
          </a:p>
          <a:p>
            <a:pPr marL="0" indent="0">
              <a:buNone/>
            </a:pPr>
            <a:r>
              <a:rPr lang="ja-JP" altLang="en-US" sz="2200"/>
              <a:t>余談</a:t>
            </a:r>
            <a:endParaRPr lang="en-US" altLang="ja-JP" sz="2200" dirty="0"/>
          </a:p>
          <a:p>
            <a:pPr marL="0" indent="0">
              <a:buNone/>
            </a:pPr>
            <a:r>
              <a:rPr lang="ja-JP" altLang="en-US" sz="2200"/>
              <a:t>自分の知識・経験と結びつけると話しやすい。</a:t>
            </a:r>
            <a:endParaRPr lang="en-US" altLang="ja-JP" sz="2200" dirty="0"/>
          </a:p>
          <a:p>
            <a:pPr marL="0" indent="0">
              <a:buNone/>
            </a:pPr>
            <a:endParaRPr lang="en-US" altLang="ja-JP" dirty="0"/>
          </a:p>
        </p:txBody>
      </p:sp>
    </p:spTree>
    <p:extLst>
      <p:ext uri="{BB962C8B-B14F-4D97-AF65-F5344CB8AC3E}">
        <p14:creationId xmlns:p14="http://schemas.microsoft.com/office/powerpoint/2010/main" val="1899910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F221EA-8AEA-5A4D-B174-F1930E0CDEA2}"/>
              </a:ext>
            </a:extLst>
          </p:cNvPr>
          <p:cNvSpPr>
            <a:spLocks noGrp="1"/>
          </p:cNvSpPr>
          <p:nvPr>
            <p:ph type="title"/>
          </p:nvPr>
        </p:nvSpPr>
        <p:spPr/>
        <p:txBody>
          <a:bodyPr/>
          <a:lstStyle/>
          <a:p>
            <a:r>
              <a:rPr kumimoji="1" lang="ja-JP" altLang="en-US"/>
              <a:t>どこで練習？</a:t>
            </a:r>
          </a:p>
        </p:txBody>
      </p:sp>
      <p:sp>
        <p:nvSpPr>
          <p:cNvPr id="3" name="コンテンツ プレースホルダー 2">
            <a:extLst>
              <a:ext uri="{FF2B5EF4-FFF2-40B4-BE49-F238E27FC236}">
                <a16:creationId xmlns:a16="http://schemas.microsoft.com/office/drawing/2014/main" id="{F716B0CE-096A-2447-BBD5-00D65A4ACAB9}"/>
              </a:ext>
            </a:extLst>
          </p:cNvPr>
          <p:cNvSpPr>
            <a:spLocks noGrp="1"/>
          </p:cNvSpPr>
          <p:nvPr>
            <p:ph idx="1"/>
          </p:nvPr>
        </p:nvSpPr>
        <p:spPr>
          <a:xfrm>
            <a:off x="677334" y="1488613"/>
            <a:ext cx="9274188" cy="3880773"/>
          </a:xfrm>
        </p:spPr>
        <p:txBody>
          <a:bodyPr>
            <a:normAutofit fontScale="92500" lnSpcReduction="10000"/>
          </a:bodyPr>
          <a:lstStyle/>
          <a:p>
            <a:pPr marL="0" indent="0">
              <a:buNone/>
            </a:pPr>
            <a:r>
              <a:rPr kumimoji="1" lang="ja-JP" altLang="en-US" sz="2400"/>
              <a:t>◯授業</a:t>
            </a:r>
            <a:endParaRPr kumimoji="1" lang="en-US" altLang="ja-JP" sz="2400" dirty="0"/>
          </a:p>
          <a:p>
            <a:pPr marL="0" indent="0">
              <a:buNone/>
            </a:pPr>
            <a:r>
              <a:rPr lang="ja-JP" altLang="en-US" sz="2400"/>
              <a:t>　日頃の授業を大切に！</a:t>
            </a:r>
            <a:endParaRPr lang="en-US" altLang="ja-JP" sz="2400" dirty="0"/>
          </a:p>
          <a:p>
            <a:pPr marL="0" indent="0">
              <a:buNone/>
            </a:pPr>
            <a:endParaRPr lang="en-US" altLang="ja-JP" sz="2400" dirty="0"/>
          </a:p>
          <a:p>
            <a:pPr marL="0" indent="0">
              <a:buNone/>
            </a:pPr>
            <a:r>
              <a:rPr kumimoji="1" lang="ja-JP" altLang="en-US" sz="2400"/>
              <a:t>◯さまざまなコミュニティ（茗渓会等）</a:t>
            </a:r>
            <a:endParaRPr kumimoji="1" lang="en-US" altLang="ja-JP" sz="2400" dirty="0"/>
          </a:p>
          <a:p>
            <a:pPr marL="0" indent="0">
              <a:buNone/>
            </a:pPr>
            <a:r>
              <a:rPr lang="ja-JP" altLang="en-US" sz="2400"/>
              <a:t>　特に、茗渓会のような「指導」をいただける場に積極的に参加する！</a:t>
            </a:r>
            <a:endParaRPr lang="en-US" altLang="ja-JP" sz="2400" dirty="0"/>
          </a:p>
          <a:p>
            <a:pPr marL="0" indent="0">
              <a:buNone/>
            </a:pPr>
            <a:r>
              <a:rPr lang="ja-JP" altLang="en-US" sz="2400"/>
              <a:t>　</a:t>
            </a:r>
            <a:endParaRPr lang="en-US" altLang="ja-JP" sz="2400" dirty="0"/>
          </a:p>
          <a:p>
            <a:pPr marL="0" indent="0">
              <a:buNone/>
            </a:pPr>
            <a:r>
              <a:rPr kumimoji="1" lang="ja-JP" altLang="en-US" sz="2400"/>
              <a:t>◯友達同士</a:t>
            </a:r>
            <a:endParaRPr kumimoji="1" lang="en-US" altLang="ja-JP" sz="2400" dirty="0"/>
          </a:p>
          <a:p>
            <a:pPr marL="0" indent="0">
              <a:buNone/>
            </a:pPr>
            <a:r>
              <a:rPr lang="ja-JP" altLang="en-US" sz="2400"/>
              <a:t>　私は、オンラインで多く練習しました。</a:t>
            </a:r>
            <a:endParaRPr lang="en-US" altLang="ja-JP" sz="2400" dirty="0"/>
          </a:p>
          <a:p>
            <a:pPr marL="0" indent="0">
              <a:buNone/>
            </a:pPr>
            <a:r>
              <a:rPr lang="ja-JP" altLang="en-US" sz="2400"/>
              <a:t>　遠慮なく、お互いに指摘しあうことが重要です。</a:t>
            </a:r>
            <a:endParaRPr lang="en-US" altLang="ja-JP" sz="2400" dirty="0"/>
          </a:p>
          <a:p>
            <a:pPr marL="0" indent="0">
              <a:buNone/>
            </a:pPr>
            <a:endParaRPr lang="en-US" altLang="ja-JP" dirty="0"/>
          </a:p>
          <a:p>
            <a:pPr marL="0" indent="0">
              <a:buNone/>
            </a:pPr>
            <a:endParaRPr lang="en-US" altLang="ja-JP" dirty="0"/>
          </a:p>
        </p:txBody>
      </p:sp>
    </p:spTree>
    <p:extLst>
      <p:ext uri="{BB962C8B-B14F-4D97-AF65-F5344CB8AC3E}">
        <p14:creationId xmlns:p14="http://schemas.microsoft.com/office/powerpoint/2010/main" val="1995798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3210EF-766B-1143-BAF4-E6425E48986F}"/>
              </a:ext>
            </a:extLst>
          </p:cNvPr>
          <p:cNvSpPr>
            <a:spLocks noGrp="1"/>
          </p:cNvSpPr>
          <p:nvPr>
            <p:ph type="title"/>
          </p:nvPr>
        </p:nvSpPr>
        <p:spPr/>
        <p:txBody>
          <a:bodyPr/>
          <a:lstStyle/>
          <a:p>
            <a:r>
              <a:rPr kumimoji="1" lang="ja-JP" altLang="en-US"/>
              <a:t>最後に</a:t>
            </a:r>
          </a:p>
        </p:txBody>
      </p:sp>
      <p:sp>
        <p:nvSpPr>
          <p:cNvPr id="3" name="コンテンツ プレースホルダー 2">
            <a:extLst>
              <a:ext uri="{FF2B5EF4-FFF2-40B4-BE49-F238E27FC236}">
                <a16:creationId xmlns:a16="http://schemas.microsoft.com/office/drawing/2014/main" id="{6E251E9D-39D2-FD48-8113-0CF0DB88DD1E}"/>
              </a:ext>
            </a:extLst>
          </p:cNvPr>
          <p:cNvSpPr>
            <a:spLocks noGrp="1"/>
          </p:cNvSpPr>
          <p:nvPr>
            <p:ph idx="1"/>
          </p:nvPr>
        </p:nvSpPr>
        <p:spPr>
          <a:xfrm>
            <a:off x="677334" y="1151906"/>
            <a:ext cx="8811050" cy="4889457"/>
          </a:xfrm>
        </p:spPr>
        <p:txBody>
          <a:bodyPr>
            <a:normAutofit fontScale="92500"/>
          </a:bodyPr>
          <a:lstStyle/>
          <a:p>
            <a:pPr marL="0" indent="0">
              <a:buNone/>
            </a:pPr>
            <a:r>
              <a:rPr lang="ja-JP" altLang="en-US" sz="2400">
                <a:latin typeface="+mj-ea"/>
                <a:ea typeface="+mj-ea"/>
              </a:rPr>
              <a:t>筆記の対策、面接の対策も、日々の経験がそのまま対策になったものが多かったと感じています。</a:t>
            </a:r>
            <a:endParaRPr lang="en-US" altLang="ja-JP" sz="2400" dirty="0">
              <a:latin typeface="+mj-ea"/>
              <a:ea typeface="+mj-ea"/>
            </a:endParaRPr>
          </a:p>
          <a:p>
            <a:pPr marL="0" indent="0">
              <a:buNone/>
            </a:pPr>
            <a:r>
              <a:rPr kumimoji="1" lang="ja-JP" altLang="en-US" sz="2400">
                <a:latin typeface="+mj-ea"/>
                <a:ea typeface="+mj-ea"/>
              </a:rPr>
              <a:t>非常勤もですが、教育実習、日々の授業や研究の経験や、</a:t>
            </a:r>
            <a:r>
              <a:rPr lang="en-US" altLang="ja-JP" sz="2400" dirty="0">
                <a:latin typeface="+mj-ea"/>
                <a:ea typeface="+mj-ea"/>
              </a:rPr>
              <a:t>SNS</a:t>
            </a:r>
            <a:r>
              <a:rPr lang="ja-JP" altLang="en-US" sz="2400">
                <a:latin typeface="+mj-ea"/>
                <a:ea typeface="+mj-ea"/>
              </a:rPr>
              <a:t>等身の回りの情報を注意深く見ていたことが、良い結果に繋がったと思っています。</a:t>
            </a:r>
            <a:endParaRPr lang="en-US" altLang="ja-JP" sz="2400" dirty="0">
              <a:latin typeface="+mj-ea"/>
              <a:ea typeface="+mj-ea"/>
            </a:endParaRPr>
          </a:p>
          <a:p>
            <a:pPr marL="0" indent="0">
              <a:buNone/>
            </a:pPr>
            <a:r>
              <a:rPr lang="ja-JP" altLang="en-US" sz="2400">
                <a:latin typeface="+mj-ea"/>
                <a:ea typeface="+mj-ea"/>
              </a:rPr>
              <a:t>みなさんも、経験や知識を言葉にする習慣をつけてみてください。</a:t>
            </a:r>
            <a:endParaRPr lang="en-US" altLang="ja-JP" sz="2400" dirty="0">
              <a:latin typeface="+mj-ea"/>
              <a:ea typeface="+mj-ea"/>
            </a:endParaRPr>
          </a:p>
          <a:p>
            <a:pPr marL="0" indent="0">
              <a:buNone/>
            </a:pPr>
            <a:endParaRPr kumimoji="1" lang="en-US" altLang="ja-JP" sz="2000" dirty="0"/>
          </a:p>
          <a:p>
            <a:pPr marL="0" indent="0">
              <a:buNone/>
            </a:pPr>
            <a:endParaRPr kumimoji="1" lang="en-US" altLang="ja-JP" sz="2000" dirty="0"/>
          </a:p>
          <a:p>
            <a:pPr marL="0" indent="0">
              <a:buNone/>
            </a:pPr>
            <a:r>
              <a:rPr lang="ja-JP" altLang="en-US" sz="2400"/>
              <a:t>また、茗渓会の研修会は対策の術を学ぶ場だけでなく、いっしょに挑む仲間との出会いの場でもありました。</a:t>
            </a:r>
            <a:endParaRPr lang="en-US" altLang="ja-JP" sz="2400" dirty="0"/>
          </a:p>
          <a:p>
            <a:pPr marL="0" indent="0">
              <a:buNone/>
            </a:pPr>
            <a:r>
              <a:rPr lang="ja-JP" altLang="en-US" sz="2400"/>
              <a:t>積極的に、お互いの良いところを伸ばし合えるようがんばってください！</a:t>
            </a:r>
            <a:endParaRPr lang="en-US" altLang="ja-JP" sz="2400" dirty="0"/>
          </a:p>
        </p:txBody>
      </p:sp>
    </p:spTree>
    <p:extLst>
      <p:ext uri="{BB962C8B-B14F-4D97-AF65-F5344CB8AC3E}">
        <p14:creationId xmlns:p14="http://schemas.microsoft.com/office/powerpoint/2010/main" val="727003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401EE5D-9DC1-A142-91DD-E2083749AB2F}"/>
              </a:ext>
            </a:extLst>
          </p:cNvPr>
          <p:cNvSpPr txBox="1"/>
          <p:nvPr/>
        </p:nvSpPr>
        <p:spPr>
          <a:xfrm>
            <a:off x="1627041" y="2351782"/>
            <a:ext cx="7879080" cy="1569660"/>
          </a:xfrm>
          <a:prstGeom prst="rect">
            <a:avLst/>
          </a:prstGeom>
          <a:noFill/>
        </p:spPr>
        <p:txBody>
          <a:bodyPr wrap="none" rtlCol="0">
            <a:spAutoFit/>
          </a:bodyPr>
          <a:lstStyle/>
          <a:p>
            <a:r>
              <a:rPr kumimoji="1" lang="ja-JP" altLang="en-US" sz="3200"/>
              <a:t>ご静聴ありがとうございました。</a:t>
            </a:r>
            <a:endParaRPr kumimoji="1" lang="en-US" altLang="ja-JP" sz="3200" dirty="0"/>
          </a:p>
          <a:p>
            <a:endParaRPr kumimoji="1" lang="en-US" altLang="ja-JP" sz="3200" dirty="0"/>
          </a:p>
          <a:p>
            <a:r>
              <a:rPr kumimoji="1" lang="ja-JP" altLang="en-US" sz="3200"/>
              <a:t>みなさんのご多幸をお祈り申し上げます</a:t>
            </a:r>
            <a:r>
              <a:rPr kumimoji="1" lang="ja-JP" altLang="en-US" sz="2400"/>
              <a:t>。</a:t>
            </a:r>
            <a:endParaRPr kumimoji="1" lang="en-US" altLang="ja-JP" sz="2400" dirty="0"/>
          </a:p>
        </p:txBody>
      </p:sp>
      <p:sp>
        <p:nvSpPr>
          <p:cNvPr id="6" name="テキスト ボックス 5">
            <a:extLst>
              <a:ext uri="{FF2B5EF4-FFF2-40B4-BE49-F238E27FC236}">
                <a16:creationId xmlns:a16="http://schemas.microsoft.com/office/drawing/2014/main" id="{02E1494A-9E38-BB49-963B-D73E47A8145B}"/>
              </a:ext>
            </a:extLst>
          </p:cNvPr>
          <p:cNvSpPr txBox="1"/>
          <p:nvPr/>
        </p:nvSpPr>
        <p:spPr>
          <a:xfrm>
            <a:off x="7540831" y="4963885"/>
            <a:ext cx="1729961" cy="646331"/>
          </a:xfrm>
          <a:prstGeom prst="rect">
            <a:avLst/>
          </a:prstGeom>
          <a:noFill/>
        </p:spPr>
        <p:txBody>
          <a:bodyPr wrap="none" rtlCol="0">
            <a:spAutoFit/>
          </a:bodyPr>
          <a:lstStyle/>
          <a:p>
            <a:r>
              <a:rPr kumimoji="1" lang="en-US" altLang="ja-JP" dirty="0"/>
              <a:t>2022</a:t>
            </a:r>
            <a:r>
              <a:rPr kumimoji="1" lang="ja-JP" altLang="en-US"/>
              <a:t>年</a:t>
            </a:r>
            <a:r>
              <a:rPr kumimoji="1" lang="en-US" altLang="ja-JP" dirty="0"/>
              <a:t>1</a:t>
            </a:r>
            <a:r>
              <a:rPr kumimoji="1" lang="ja-JP" altLang="en-US"/>
              <a:t>月</a:t>
            </a:r>
            <a:r>
              <a:rPr kumimoji="1" lang="en-US" altLang="ja-JP" dirty="0"/>
              <a:t>19</a:t>
            </a:r>
            <a:r>
              <a:rPr kumimoji="1" lang="ja-JP" altLang="en-US"/>
              <a:t>日</a:t>
            </a:r>
            <a:endParaRPr kumimoji="1" lang="en-US" altLang="ja-JP" dirty="0"/>
          </a:p>
          <a:p>
            <a:r>
              <a:rPr kumimoji="1" lang="ja-JP" altLang="en-US"/>
              <a:t>　青木　勇也</a:t>
            </a:r>
          </a:p>
        </p:txBody>
      </p:sp>
    </p:spTree>
    <p:extLst>
      <p:ext uri="{BB962C8B-B14F-4D97-AF65-F5344CB8AC3E}">
        <p14:creationId xmlns:p14="http://schemas.microsoft.com/office/powerpoint/2010/main" val="3110488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E53B04-CC18-3B4C-A9CB-C295AE8B44A6}"/>
              </a:ext>
            </a:extLst>
          </p:cNvPr>
          <p:cNvSpPr>
            <a:spLocks noGrp="1"/>
          </p:cNvSpPr>
          <p:nvPr>
            <p:ph type="title"/>
          </p:nvPr>
        </p:nvSpPr>
        <p:spPr/>
        <p:txBody>
          <a:bodyPr/>
          <a:lstStyle/>
          <a:p>
            <a:r>
              <a:rPr kumimoji="1" lang="ja-JP" altLang="en-US"/>
              <a:t>自己紹介</a:t>
            </a:r>
          </a:p>
        </p:txBody>
      </p:sp>
      <p:sp>
        <p:nvSpPr>
          <p:cNvPr id="3" name="コンテンツ プレースホルダー 2">
            <a:extLst>
              <a:ext uri="{FF2B5EF4-FFF2-40B4-BE49-F238E27FC236}">
                <a16:creationId xmlns:a16="http://schemas.microsoft.com/office/drawing/2014/main" id="{DF84D727-4FAB-6E47-B3B5-1CF03B258D61}"/>
              </a:ext>
            </a:extLst>
          </p:cNvPr>
          <p:cNvSpPr>
            <a:spLocks noGrp="1"/>
          </p:cNvSpPr>
          <p:nvPr>
            <p:ph idx="1"/>
          </p:nvPr>
        </p:nvSpPr>
        <p:spPr>
          <a:xfrm>
            <a:off x="1461106" y="1642992"/>
            <a:ext cx="8596668" cy="3880773"/>
          </a:xfrm>
        </p:spPr>
        <p:txBody>
          <a:bodyPr>
            <a:noAutofit/>
          </a:bodyPr>
          <a:lstStyle/>
          <a:p>
            <a:pPr marL="0" indent="0">
              <a:buNone/>
            </a:pPr>
            <a:r>
              <a:rPr kumimoji="1" lang="ja-JP" altLang="en-US" sz="2800"/>
              <a:t>大学は埼玉県　大学院から筑波大へ</a:t>
            </a:r>
            <a:endParaRPr kumimoji="1" lang="en-US" altLang="ja-JP" sz="2800" dirty="0"/>
          </a:p>
          <a:p>
            <a:pPr marL="0" indent="0">
              <a:buNone/>
            </a:pPr>
            <a:endParaRPr lang="en-US" altLang="ja-JP" sz="2800" dirty="0"/>
          </a:p>
          <a:p>
            <a:pPr marL="0" indent="0">
              <a:buNone/>
            </a:pPr>
            <a:r>
              <a:rPr kumimoji="1" lang="ja-JP" altLang="en-US" sz="2800"/>
              <a:t>大学では体育会系の部活に所属</a:t>
            </a:r>
            <a:endParaRPr kumimoji="1" lang="en-US" altLang="ja-JP" sz="2800" dirty="0"/>
          </a:p>
          <a:p>
            <a:pPr marL="0" indent="0">
              <a:buNone/>
            </a:pPr>
            <a:r>
              <a:rPr kumimoji="1" lang="ja-JP" altLang="en-US" sz="2800"/>
              <a:t>卒業・修士論文：国語教育分野（文法指導）</a:t>
            </a:r>
            <a:endParaRPr kumimoji="1" lang="en-US" altLang="ja-JP" sz="2800" dirty="0"/>
          </a:p>
          <a:p>
            <a:pPr marL="0" indent="0">
              <a:buNone/>
            </a:pPr>
            <a:r>
              <a:rPr lang="en-US" altLang="ja-JP" sz="2800" dirty="0"/>
              <a:t>2021</a:t>
            </a:r>
            <a:r>
              <a:rPr lang="ja-JP" altLang="en-US" sz="2800"/>
              <a:t>年度から高校で非常勤講師</a:t>
            </a:r>
            <a:endParaRPr lang="en-US" altLang="ja-JP" sz="2800" dirty="0"/>
          </a:p>
          <a:p>
            <a:pPr marL="0" indent="0">
              <a:buNone/>
            </a:pPr>
            <a:endParaRPr kumimoji="1" lang="en-US" altLang="ja-JP" sz="2800" dirty="0"/>
          </a:p>
          <a:p>
            <a:pPr marL="0" indent="0">
              <a:buNone/>
            </a:pPr>
            <a:r>
              <a:rPr lang="ja-JP" altLang="en-US" sz="2800"/>
              <a:t>受験自治体：千葉県　茨城県</a:t>
            </a:r>
            <a:endParaRPr lang="en-US" altLang="ja-JP" sz="2800" dirty="0"/>
          </a:p>
        </p:txBody>
      </p:sp>
    </p:spTree>
    <p:extLst>
      <p:ext uri="{BB962C8B-B14F-4D97-AF65-F5344CB8AC3E}">
        <p14:creationId xmlns:p14="http://schemas.microsoft.com/office/powerpoint/2010/main" val="259545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81948E-7017-3443-A620-681F79A3F196}"/>
              </a:ext>
            </a:extLst>
          </p:cNvPr>
          <p:cNvSpPr>
            <a:spLocks noGrp="1"/>
          </p:cNvSpPr>
          <p:nvPr>
            <p:ph type="title"/>
          </p:nvPr>
        </p:nvSpPr>
        <p:spPr/>
        <p:txBody>
          <a:bodyPr/>
          <a:lstStyle/>
          <a:p>
            <a:r>
              <a:rPr kumimoji="1" lang="ja-JP" altLang="en-US"/>
              <a:t>試験対策（？）</a:t>
            </a:r>
            <a:br>
              <a:rPr kumimoji="1" lang="en-US" altLang="ja-JP" dirty="0"/>
            </a:br>
            <a:endParaRPr kumimoji="1" lang="ja-JP" altLang="en-US"/>
          </a:p>
        </p:txBody>
      </p:sp>
      <p:sp>
        <p:nvSpPr>
          <p:cNvPr id="3" name="コンテンツ プレースホルダー 2">
            <a:extLst>
              <a:ext uri="{FF2B5EF4-FFF2-40B4-BE49-F238E27FC236}">
                <a16:creationId xmlns:a16="http://schemas.microsoft.com/office/drawing/2014/main" id="{536B26D0-10E9-8849-955C-099FF1FD45B6}"/>
              </a:ext>
            </a:extLst>
          </p:cNvPr>
          <p:cNvSpPr>
            <a:spLocks noGrp="1"/>
          </p:cNvSpPr>
          <p:nvPr>
            <p:ph idx="1"/>
          </p:nvPr>
        </p:nvSpPr>
        <p:spPr>
          <a:xfrm>
            <a:off x="677334" y="1488613"/>
            <a:ext cx="8596668" cy="4544052"/>
          </a:xfrm>
        </p:spPr>
        <p:txBody>
          <a:bodyPr>
            <a:normAutofit fontScale="77500" lnSpcReduction="20000"/>
          </a:bodyPr>
          <a:lstStyle/>
          <a:p>
            <a:pPr marL="0" indent="0">
              <a:buNone/>
            </a:pPr>
            <a:r>
              <a:rPr kumimoji="1" lang="ja-JP" altLang="en-US" sz="2400"/>
              <a:t>受験自治体の検討</a:t>
            </a:r>
            <a:endParaRPr kumimoji="1" lang="en-US" altLang="ja-JP" sz="2400" dirty="0"/>
          </a:p>
          <a:p>
            <a:pPr marL="0" indent="0">
              <a:buNone/>
            </a:pPr>
            <a:r>
              <a:rPr lang="ja-JP" altLang="en-US" sz="2400"/>
              <a:t>　　　公立</a:t>
            </a:r>
            <a:r>
              <a:rPr lang="en-US" altLang="ja-JP" sz="2400" dirty="0"/>
              <a:t> or </a:t>
            </a:r>
            <a:r>
              <a:rPr lang="ja-JP" altLang="en-US" sz="2400"/>
              <a:t>私立</a:t>
            </a:r>
            <a:endParaRPr lang="en-US" altLang="ja-JP" sz="2400" dirty="0"/>
          </a:p>
          <a:p>
            <a:pPr marL="0" indent="0">
              <a:buNone/>
            </a:pPr>
            <a:r>
              <a:rPr kumimoji="1" lang="ja-JP" altLang="en-US" sz="2400"/>
              <a:t>　　　</a:t>
            </a:r>
            <a:r>
              <a:rPr lang="ja-JP" altLang="en-US" sz="2400"/>
              <a:t>→公立ならどこ？</a:t>
            </a:r>
            <a:endParaRPr lang="en-US" altLang="ja-JP" sz="2400" dirty="0"/>
          </a:p>
          <a:p>
            <a:pPr marL="0" indent="0">
              <a:buNone/>
            </a:pPr>
            <a:r>
              <a:rPr lang="ja-JP" altLang="en-US" sz="2400"/>
              <a:t>　　　　地元で？離れる？</a:t>
            </a:r>
            <a:endParaRPr lang="en-US" altLang="ja-JP" sz="2400" dirty="0"/>
          </a:p>
          <a:p>
            <a:pPr marL="0" indent="0">
              <a:buNone/>
            </a:pPr>
            <a:r>
              <a:rPr lang="ja-JP" altLang="en-US" sz="2400"/>
              <a:t>　　　　・・・・今年は茨城・千葉の併願が可能に</a:t>
            </a:r>
            <a:endParaRPr lang="en-US" altLang="ja-JP" sz="2400" dirty="0"/>
          </a:p>
          <a:p>
            <a:pPr marL="0" indent="0">
              <a:buNone/>
            </a:pPr>
            <a:r>
              <a:rPr lang="ja-JP" altLang="en-US" sz="2400"/>
              <a:t>　　　</a:t>
            </a:r>
            <a:endParaRPr lang="en-US" altLang="ja-JP" sz="2400" dirty="0"/>
          </a:p>
          <a:p>
            <a:pPr marL="0" indent="0">
              <a:buNone/>
            </a:pPr>
            <a:r>
              <a:rPr lang="ja-JP" altLang="en-US" sz="2400"/>
              <a:t>公立の場合、受験自治体ごとの過去問・参考書が販売されている。</a:t>
            </a:r>
            <a:endParaRPr lang="en-US" altLang="ja-JP" sz="2400" dirty="0"/>
          </a:p>
          <a:p>
            <a:pPr marL="0" indent="0">
              <a:buNone/>
            </a:pPr>
            <a:r>
              <a:rPr lang="ja-JP" altLang="en-US" sz="2400"/>
              <a:t>早めに決めればその分対策できるが、日程がわかるのは２</a:t>
            </a:r>
            <a:r>
              <a:rPr lang="en-US" altLang="ja-JP" sz="2400" dirty="0"/>
              <a:t>〜3</a:t>
            </a:r>
            <a:r>
              <a:rPr lang="ja-JP" altLang="en-US" sz="2400"/>
              <a:t>月が多い？</a:t>
            </a:r>
            <a:endParaRPr lang="en-US" altLang="ja-JP" sz="2400" dirty="0"/>
          </a:p>
          <a:p>
            <a:pPr marL="0" indent="0">
              <a:buNone/>
            </a:pPr>
            <a:r>
              <a:rPr lang="ja-JP" altLang="en-US" sz="2400"/>
              <a:t>　　　　　　　　　　　　　　　　　　　　　　（併願等は未知</a:t>
            </a:r>
            <a:r>
              <a:rPr lang="ja-JP" altLang="en-US"/>
              <a:t>）</a:t>
            </a:r>
            <a:endParaRPr lang="en-US" altLang="ja-JP" dirty="0"/>
          </a:p>
          <a:p>
            <a:pPr marL="0" indent="0">
              <a:buNone/>
            </a:pPr>
            <a:endParaRPr lang="en-US" altLang="ja-JP" dirty="0"/>
          </a:p>
          <a:p>
            <a:pPr marL="0" indent="0">
              <a:buNone/>
            </a:pPr>
            <a:endParaRPr lang="en-US" altLang="ja-JP" dirty="0"/>
          </a:p>
          <a:p>
            <a:pPr marL="0" indent="0">
              <a:buNone/>
            </a:pPr>
            <a:r>
              <a:rPr kumimoji="1" lang="ja-JP" altLang="en-US" sz="2300"/>
              <a:t>個人的には、「試験のための勉強」よりも、「</a:t>
            </a:r>
            <a:r>
              <a:rPr kumimoji="1" lang="ja-JP" altLang="en-US" sz="2300">
                <a:highlight>
                  <a:srgbClr val="FFFF00"/>
                </a:highlight>
              </a:rPr>
              <a:t>先生になるための勉強</a:t>
            </a:r>
            <a:r>
              <a:rPr kumimoji="1" lang="ja-JP" altLang="en-US" sz="2300"/>
              <a:t>」を意識。</a:t>
            </a:r>
          </a:p>
        </p:txBody>
      </p:sp>
    </p:spTree>
    <p:extLst>
      <p:ext uri="{BB962C8B-B14F-4D97-AF65-F5344CB8AC3E}">
        <p14:creationId xmlns:p14="http://schemas.microsoft.com/office/powerpoint/2010/main" val="2644472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8BD9BF-6398-9F40-8FA2-42B3C303409B}"/>
              </a:ext>
            </a:extLst>
          </p:cNvPr>
          <p:cNvSpPr>
            <a:spLocks noGrp="1"/>
          </p:cNvSpPr>
          <p:nvPr>
            <p:ph type="title"/>
          </p:nvPr>
        </p:nvSpPr>
        <p:spPr/>
        <p:txBody>
          <a:bodyPr/>
          <a:lstStyle/>
          <a:p>
            <a:r>
              <a:rPr lang="ja-JP" altLang="en-US"/>
              <a:t>試験対策</a:t>
            </a:r>
            <a:r>
              <a:rPr kumimoji="1" lang="ja-JP" altLang="en-US"/>
              <a:t>　</a:t>
            </a:r>
            <a:r>
              <a:rPr kumimoji="1" lang="ja-JP" altLang="en-US" sz="2800"/>
              <a:t>私の場合</a:t>
            </a:r>
            <a:endParaRPr kumimoji="1" lang="ja-JP" altLang="en-US"/>
          </a:p>
        </p:txBody>
      </p:sp>
      <p:graphicFrame>
        <p:nvGraphicFramePr>
          <p:cNvPr id="4" name="表 4">
            <a:extLst>
              <a:ext uri="{FF2B5EF4-FFF2-40B4-BE49-F238E27FC236}">
                <a16:creationId xmlns:a16="http://schemas.microsoft.com/office/drawing/2014/main" id="{10F5788A-64CD-374D-A138-C2159646E973}"/>
              </a:ext>
            </a:extLst>
          </p:cNvPr>
          <p:cNvGraphicFramePr>
            <a:graphicFrameLocks noGrp="1"/>
          </p:cNvGraphicFramePr>
          <p:nvPr>
            <p:ph idx="1"/>
            <p:extLst>
              <p:ext uri="{D42A27DB-BD31-4B8C-83A1-F6EECF244321}">
                <p14:modId xmlns:p14="http://schemas.microsoft.com/office/powerpoint/2010/main" val="578308196"/>
              </p:ext>
            </p:extLst>
          </p:nvPr>
        </p:nvGraphicFramePr>
        <p:xfrm>
          <a:off x="582861" y="1930400"/>
          <a:ext cx="8596311" cy="1920240"/>
        </p:xfrm>
        <a:graphic>
          <a:graphicData uri="http://schemas.openxmlformats.org/drawingml/2006/table">
            <a:tbl>
              <a:tblPr firstRow="1" bandRow="1">
                <a:tableStyleId>{073A0DAA-6AF3-43AB-8588-CEC1D06C72B9}</a:tableStyleId>
              </a:tblPr>
              <a:tblGrid>
                <a:gridCol w="2865437">
                  <a:extLst>
                    <a:ext uri="{9D8B030D-6E8A-4147-A177-3AD203B41FA5}">
                      <a16:colId xmlns:a16="http://schemas.microsoft.com/office/drawing/2014/main" val="1875853624"/>
                    </a:ext>
                  </a:extLst>
                </a:gridCol>
                <a:gridCol w="2865437">
                  <a:extLst>
                    <a:ext uri="{9D8B030D-6E8A-4147-A177-3AD203B41FA5}">
                      <a16:colId xmlns:a16="http://schemas.microsoft.com/office/drawing/2014/main" val="610451240"/>
                    </a:ext>
                  </a:extLst>
                </a:gridCol>
                <a:gridCol w="2865437">
                  <a:extLst>
                    <a:ext uri="{9D8B030D-6E8A-4147-A177-3AD203B41FA5}">
                      <a16:colId xmlns:a16="http://schemas.microsoft.com/office/drawing/2014/main" val="2977282885"/>
                    </a:ext>
                  </a:extLst>
                </a:gridCol>
              </a:tblGrid>
              <a:tr h="0">
                <a:tc>
                  <a:txBody>
                    <a:bodyPr/>
                    <a:lstStyle/>
                    <a:p>
                      <a:pPr algn="ctr"/>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a:solidFill>
                            <a:schemeClr val="tx1"/>
                          </a:solidFill>
                        </a:rPr>
                        <a:t>千葉県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a:solidFill>
                            <a:schemeClr val="tx1"/>
                          </a:solidFill>
                        </a:rPr>
                        <a:t>茨城県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5253884"/>
                  </a:ext>
                </a:extLst>
              </a:tr>
              <a:tr h="370840">
                <a:tc>
                  <a:txBody>
                    <a:bodyPr/>
                    <a:lstStyle/>
                    <a:p>
                      <a:pPr algn="ctr"/>
                      <a:r>
                        <a:rPr kumimoji="1" lang="ja-JP" altLang="en-US">
                          <a:solidFill>
                            <a:schemeClr val="tx1"/>
                          </a:solidFill>
                        </a:rPr>
                        <a:t>１次試験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a:solidFill>
                            <a:schemeClr val="tx1"/>
                          </a:solidFill>
                        </a:rPr>
                        <a:t>筆記（専門・教職）</a:t>
                      </a:r>
                      <a:endParaRPr kumimoji="1" lang="en-US" altLang="ja-JP" dirty="0">
                        <a:solidFill>
                          <a:schemeClr val="tx1"/>
                        </a:solidFill>
                      </a:endParaRPr>
                    </a:p>
                    <a:p>
                      <a:pPr algn="ctr"/>
                      <a:r>
                        <a:rPr kumimoji="1" lang="ja-JP" altLang="en-US">
                          <a:solidFill>
                            <a:schemeClr val="tx1"/>
                          </a:solidFill>
                        </a:rPr>
                        <a:t>集団討論</a:t>
                      </a:r>
                      <a:endParaRPr kumimoji="1" lang="en-US" altLang="ja-JP"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a:solidFill>
                            <a:schemeClr val="tx1"/>
                          </a:solidFill>
                        </a:rPr>
                        <a:t>筆記（専門・教職）</a:t>
                      </a:r>
                      <a:endParaRPr kumimoji="1" lang="en-US" altLang="ja-JP" dirty="0">
                        <a:solidFill>
                          <a:schemeClr val="tx1"/>
                        </a:solidFill>
                      </a:endParaRPr>
                    </a:p>
                    <a:p>
                      <a:pPr algn="ctr"/>
                      <a:r>
                        <a:rPr kumimoji="1" lang="en-US" altLang="ja-JP" sz="1400" dirty="0">
                          <a:solidFill>
                            <a:schemeClr val="tx1"/>
                          </a:solidFill>
                        </a:rPr>
                        <a:t>※</a:t>
                      </a:r>
                      <a:r>
                        <a:rPr kumimoji="1" lang="ja-JP" altLang="en-US" sz="1400">
                          <a:solidFill>
                            <a:schemeClr val="tx1"/>
                          </a:solidFill>
                        </a:rPr>
                        <a:t>今年度は一般教養なし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5903714"/>
                  </a:ext>
                </a:extLst>
              </a:tr>
              <a:tr h="370840">
                <a:tc>
                  <a:txBody>
                    <a:bodyPr/>
                    <a:lstStyle/>
                    <a:p>
                      <a:pPr algn="ctr"/>
                      <a:r>
                        <a:rPr kumimoji="1" lang="ja-JP" altLang="en-US">
                          <a:solidFill>
                            <a:schemeClr val="tx1"/>
                          </a:solidFill>
                        </a:rPr>
                        <a:t>２次試験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a:solidFill>
                            <a:schemeClr val="tx1"/>
                          </a:solidFill>
                        </a:rPr>
                        <a:t>個人面接</a:t>
                      </a:r>
                      <a:endParaRPr kumimoji="1" lang="en-US" altLang="ja-JP" dirty="0">
                        <a:solidFill>
                          <a:schemeClr val="tx1"/>
                        </a:solidFill>
                      </a:endParaRPr>
                    </a:p>
                    <a:p>
                      <a:pPr algn="ctr"/>
                      <a:r>
                        <a:rPr kumimoji="1" lang="ja-JP" altLang="en-US">
                          <a:solidFill>
                            <a:schemeClr val="tx1"/>
                          </a:solidFill>
                        </a:rPr>
                        <a:t>模擬授業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a:solidFill>
                            <a:schemeClr val="tx1"/>
                          </a:solidFill>
                        </a:rPr>
                        <a:t>個人面接</a:t>
                      </a:r>
                      <a:endParaRPr kumimoji="1" lang="en-US" altLang="ja-JP" dirty="0">
                        <a:solidFill>
                          <a:schemeClr val="tx1"/>
                        </a:solidFill>
                      </a:endParaRPr>
                    </a:p>
                    <a:p>
                      <a:pPr algn="ctr"/>
                      <a:r>
                        <a:rPr kumimoji="1" lang="ja-JP" altLang="en-US">
                          <a:solidFill>
                            <a:schemeClr val="tx1"/>
                          </a:solidFill>
                        </a:rPr>
                        <a:t>集団討論</a:t>
                      </a:r>
                      <a:endParaRPr kumimoji="1" lang="en-US" altLang="ja-JP" dirty="0">
                        <a:solidFill>
                          <a:schemeClr val="tx1"/>
                        </a:solidFill>
                      </a:endParaRPr>
                    </a:p>
                    <a:p>
                      <a:pPr algn="ctr"/>
                      <a:r>
                        <a:rPr kumimoji="1" lang="ja-JP" altLang="en-US">
                          <a:solidFill>
                            <a:schemeClr val="tx1"/>
                          </a:solidFill>
                        </a:rPr>
                        <a:t>小論文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8753776"/>
                  </a:ext>
                </a:extLst>
              </a:tr>
            </a:tbl>
          </a:graphicData>
        </a:graphic>
      </p:graphicFrame>
      <p:sp>
        <p:nvSpPr>
          <p:cNvPr id="6" name="テキスト ボックス 5">
            <a:extLst>
              <a:ext uri="{FF2B5EF4-FFF2-40B4-BE49-F238E27FC236}">
                <a16:creationId xmlns:a16="http://schemas.microsoft.com/office/drawing/2014/main" id="{83C90B7B-EC79-EF4A-BD7F-591492C20054}"/>
              </a:ext>
            </a:extLst>
          </p:cNvPr>
          <p:cNvSpPr txBox="1"/>
          <p:nvPr/>
        </p:nvSpPr>
        <p:spPr>
          <a:xfrm>
            <a:off x="1270660" y="4509720"/>
            <a:ext cx="6340197" cy="1323439"/>
          </a:xfrm>
          <a:prstGeom prst="rect">
            <a:avLst/>
          </a:prstGeom>
          <a:noFill/>
        </p:spPr>
        <p:txBody>
          <a:bodyPr wrap="none" rtlCol="0">
            <a:spAutoFit/>
          </a:bodyPr>
          <a:lstStyle/>
          <a:p>
            <a:r>
              <a:rPr kumimoji="1" lang="ja-JP" altLang="en-US" sz="2000"/>
              <a:t>併願する場合、「ご当地問題」の対策が必要になる。</a:t>
            </a:r>
            <a:endParaRPr kumimoji="1" lang="en-US" altLang="ja-JP" sz="2000" dirty="0"/>
          </a:p>
          <a:p>
            <a:r>
              <a:rPr kumimoji="1" lang="ja-JP" altLang="en-US" sz="2000"/>
              <a:t>筆記・面接どちらも</a:t>
            </a:r>
            <a:endParaRPr kumimoji="1" lang="en-US" altLang="ja-JP" sz="2000" dirty="0"/>
          </a:p>
          <a:p>
            <a:endParaRPr kumimoji="1" lang="en-US" altLang="ja-JP" sz="2000" dirty="0"/>
          </a:p>
          <a:p>
            <a:r>
              <a:rPr kumimoji="1" lang="ja-JP" altLang="en-US" sz="2000"/>
              <a:t>例：求める教師像・教育施策</a:t>
            </a:r>
            <a:endParaRPr kumimoji="1" lang="en-US" altLang="ja-JP" sz="2000" dirty="0"/>
          </a:p>
        </p:txBody>
      </p:sp>
    </p:spTree>
    <p:extLst>
      <p:ext uri="{BB962C8B-B14F-4D97-AF65-F5344CB8AC3E}">
        <p14:creationId xmlns:p14="http://schemas.microsoft.com/office/powerpoint/2010/main" val="3346193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8165B6-EE9E-A942-9314-8D20DCD29EE9}"/>
              </a:ext>
            </a:extLst>
          </p:cNvPr>
          <p:cNvSpPr>
            <a:spLocks noGrp="1"/>
          </p:cNvSpPr>
          <p:nvPr>
            <p:ph type="title"/>
          </p:nvPr>
        </p:nvSpPr>
        <p:spPr/>
        <p:txBody>
          <a:bodyPr/>
          <a:lstStyle/>
          <a:p>
            <a:r>
              <a:rPr kumimoji="1" lang="ja-JP" altLang="en-US"/>
              <a:t>どのくらい（時間）よりも</a:t>
            </a:r>
            <a:br>
              <a:rPr kumimoji="1" lang="en-US" altLang="ja-JP" dirty="0"/>
            </a:br>
            <a:r>
              <a:rPr kumimoji="1" lang="ja-JP" altLang="en-US"/>
              <a:t>どのくらい（理解）</a:t>
            </a:r>
          </a:p>
        </p:txBody>
      </p:sp>
      <p:sp>
        <p:nvSpPr>
          <p:cNvPr id="3" name="コンテンツ プレースホルダー 2">
            <a:extLst>
              <a:ext uri="{FF2B5EF4-FFF2-40B4-BE49-F238E27FC236}">
                <a16:creationId xmlns:a16="http://schemas.microsoft.com/office/drawing/2014/main" id="{FBD5E6BA-B13A-BC44-B869-50117ABE0102}"/>
              </a:ext>
            </a:extLst>
          </p:cNvPr>
          <p:cNvSpPr>
            <a:spLocks noGrp="1"/>
          </p:cNvSpPr>
          <p:nvPr>
            <p:ph idx="1"/>
          </p:nvPr>
        </p:nvSpPr>
        <p:spPr>
          <a:xfrm>
            <a:off x="1461105" y="2256312"/>
            <a:ext cx="8596668" cy="4260063"/>
          </a:xfrm>
        </p:spPr>
        <p:txBody>
          <a:bodyPr/>
          <a:lstStyle/>
          <a:p>
            <a:pPr marL="0" indent="0">
              <a:buNone/>
            </a:pPr>
            <a:r>
              <a:rPr kumimoji="1" lang="ja-JP" altLang="en-US" sz="2400"/>
              <a:t>勉強時間をどのくらいとれるかは人による</a:t>
            </a:r>
            <a:endParaRPr kumimoji="1" lang="en-US" altLang="ja-JP" sz="2400" dirty="0"/>
          </a:p>
          <a:p>
            <a:pPr marL="0" indent="0">
              <a:buNone/>
            </a:pPr>
            <a:r>
              <a:rPr kumimoji="1" lang="ja-JP" altLang="en-US" sz="2400"/>
              <a:t>→勉強時間はもちろん大事だが、どのくらい理解できている　　</a:t>
            </a:r>
            <a:endParaRPr kumimoji="1" lang="en-US" altLang="ja-JP" sz="2400" dirty="0"/>
          </a:p>
          <a:p>
            <a:pPr marL="0" indent="0">
              <a:buNone/>
            </a:pPr>
            <a:r>
              <a:rPr lang="ja-JP" altLang="en-US" sz="2400"/>
              <a:t>　</a:t>
            </a:r>
            <a:r>
              <a:rPr kumimoji="1" lang="ja-JP" altLang="en-US" sz="2400"/>
              <a:t>かの方が重要</a:t>
            </a:r>
            <a:endParaRPr kumimoji="1" lang="en-US" altLang="ja-JP" sz="2400" dirty="0"/>
          </a:p>
          <a:p>
            <a:pPr marL="0" indent="0">
              <a:buNone/>
            </a:pPr>
            <a:endParaRPr lang="en-US" altLang="ja-JP" sz="2400" dirty="0"/>
          </a:p>
          <a:p>
            <a:pPr marL="0" indent="0">
              <a:buNone/>
            </a:pPr>
            <a:r>
              <a:rPr kumimoji="1" lang="ja-JP" altLang="en-US" sz="2400"/>
              <a:t>何がわかっていないのかを明確にする。</a:t>
            </a:r>
            <a:endParaRPr kumimoji="1" lang="en-US" altLang="ja-JP" sz="2400" dirty="0"/>
          </a:p>
          <a:p>
            <a:pPr marL="0" indent="0">
              <a:buNone/>
            </a:pPr>
            <a:r>
              <a:rPr lang="ja-JP" altLang="en-US" sz="2400"/>
              <a:t>苦手分野をそのままにしない。</a:t>
            </a:r>
            <a:endParaRPr kumimoji="1" lang="en-US" altLang="ja-JP" sz="2400"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endParaRPr kumimoji="1" lang="ja-JP" altLang="en-US"/>
          </a:p>
        </p:txBody>
      </p:sp>
    </p:spTree>
    <p:extLst>
      <p:ext uri="{BB962C8B-B14F-4D97-AF65-F5344CB8AC3E}">
        <p14:creationId xmlns:p14="http://schemas.microsoft.com/office/powerpoint/2010/main" val="293492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D61578-E676-7145-8DDE-FE42405CD0E0}"/>
              </a:ext>
            </a:extLst>
          </p:cNvPr>
          <p:cNvSpPr>
            <a:spLocks noGrp="1"/>
          </p:cNvSpPr>
          <p:nvPr>
            <p:ph type="title"/>
          </p:nvPr>
        </p:nvSpPr>
        <p:spPr/>
        <p:txBody>
          <a:bodyPr/>
          <a:lstStyle/>
          <a:p>
            <a:r>
              <a:rPr lang="ja-JP" altLang="en-US"/>
              <a:t>やっていてよかったもの</a:t>
            </a:r>
            <a:br>
              <a:rPr lang="en-US" altLang="ja-JP" dirty="0"/>
            </a:br>
            <a:endParaRPr kumimoji="1" lang="ja-JP" altLang="en-US"/>
          </a:p>
        </p:txBody>
      </p:sp>
      <p:sp>
        <p:nvSpPr>
          <p:cNvPr id="3" name="コンテンツ プレースホルダー 2">
            <a:extLst>
              <a:ext uri="{FF2B5EF4-FFF2-40B4-BE49-F238E27FC236}">
                <a16:creationId xmlns:a16="http://schemas.microsoft.com/office/drawing/2014/main" id="{9A237D7D-9C97-9945-A8C7-D62E260A3BD0}"/>
              </a:ext>
            </a:extLst>
          </p:cNvPr>
          <p:cNvSpPr>
            <a:spLocks noGrp="1"/>
          </p:cNvSpPr>
          <p:nvPr>
            <p:ph idx="1"/>
          </p:nvPr>
        </p:nvSpPr>
        <p:spPr>
          <a:xfrm>
            <a:off x="1057345" y="1930400"/>
            <a:ext cx="8596668" cy="3880773"/>
          </a:xfrm>
        </p:spPr>
        <p:txBody>
          <a:bodyPr>
            <a:normAutofit fontScale="77500" lnSpcReduction="20000"/>
          </a:bodyPr>
          <a:lstStyle/>
          <a:p>
            <a:pPr marL="0" indent="0">
              <a:buNone/>
            </a:pPr>
            <a:r>
              <a:rPr kumimoji="1" lang="en-US" altLang="ja-JP" sz="3200" dirty="0"/>
              <a:t>SNS</a:t>
            </a:r>
          </a:p>
          <a:p>
            <a:pPr marL="0" indent="0">
              <a:buNone/>
            </a:pPr>
            <a:r>
              <a:rPr lang="ja-JP" altLang="en-US" sz="3200"/>
              <a:t>・・・教育時事等の情報収集。</a:t>
            </a:r>
            <a:endParaRPr lang="en-US" altLang="ja-JP" sz="3200" dirty="0"/>
          </a:p>
          <a:p>
            <a:pPr marL="0" indent="0">
              <a:buNone/>
            </a:pPr>
            <a:r>
              <a:rPr lang="ja-JP" altLang="en-US" sz="3200"/>
              <a:t>　　</a:t>
            </a:r>
            <a:r>
              <a:rPr lang="en-US" altLang="ja-JP" sz="3200" dirty="0"/>
              <a:t>  </a:t>
            </a:r>
            <a:r>
              <a:rPr lang="ja-JP" altLang="en-US" sz="3200"/>
              <a:t>「今」のトレンドがわかる。</a:t>
            </a:r>
            <a:endParaRPr lang="en-US" altLang="ja-JP" sz="3200" dirty="0"/>
          </a:p>
          <a:p>
            <a:pPr marL="0" indent="0">
              <a:buNone/>
            </a:pPr>
            <a:r>
              <a:rPr lang="ja-JP" altLang="en-US" sz="3200"/>
              <a:t>　　　（＃教師のバトンや国の動き等）</a:t>
            </a:r>
            <a:endParaRPr lang="en-US" altLang="ja-JP" sz="3200" dirty="0"/>
          </a:p>
          <a:p>
            <a:pPr marL="0" indent="0">
              <a:buNone/>
            </a:pPr>
            <a:endParaRPr lang="en-US" altLang="ja-JP" sz="3200" dirty="0"/>
          </a:p>
          <a:p>
            <a:pPr marL="0" indent="0">
              <a:buNone/>
            </a:pPr>
            <a:r>
              <a:rPr lang="ja-JP" altLang="en-US" sz="3200"/>
              <a:t>ディスカッション（授業や勉強会）</a:t>
            </a:r>
            <a:endParaRPr lang="en-US" altLang="ja-JP" sz="3200" dirty="0"/>
          </a:p>
          <a:p>
            <a:pPr marL="0" indent="0">
              <a:buNone/>
            </a:pPr>
            <a:r>
              <a:rPr lang="ja-JP" altLang="en-US" sz="3200"/>
              <a:t>・・・日頃から話すことに慣れる。</a:t>
            </a:r>
            <a:endParaRPr lang="en-US" altLang="ja-JP" sz="3200" dirty="0"/>
          </a:p>
          <a:p>
            <a:pPr marL="0" indent="0">
              <a:buNone/>
            </a:pPr>
            <a:r>
              <a:rPr lang="ja-JP" altLang="en-US" sz="3200"/>
              <a:t>　　　自分の考えを言葉にする練習。</a:t>
            </a:r>
            <a:endParaRPr lang="en-US" altLang="ja-JP" sz="3200" dirty="0"/>
          </a:p>
          <a:p>
            <a:pPr marL="0" indent="0">
              <a:buNone/>
            </a:pPr>
            <a:r>
              <a:rPr lang="ja-JP" altLang="en-US" sz="3200"/>
              <a:t>　　　考えが深まる。</a:t>
            </a:r>
            <a:endParaRPr lang="en-US" altLang="ja-JP" sz="3200" dirty="0"/>
          </a:p>
        </p:txBody>
      </p:sp>
    </p:spTree>
    <p:extLst>
      <p:ext uri="{BB962C8B-B14F-4D97-AF65-F5344CB8AC3E}">
        <p14:creationId xmlns:p14="http://schemas.microsoft.com/office/powerpoint/2010/main" val="723174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87D23A-2FEC-3046-B189-575C13B6060F}"/>
              </a:ext>
            </a:extLst>
          </p:cNvPr>
          <p:cNvSpPr>
            <a:spLocks noGrp="1"/>
          </p:cNvSpPr>
          <p:nvPr>
            <p:ph type="title"/>
          </p:nvPr>
        </p:nvSpPr>
        <p:spPr/>
        <p:txBody>
          <a:bodyPr/>
          <a:lstStyle/>
          <a:p>
            <a:r>
              <a:rPr kumimoji="1" lang="ja-JP" altLang="en-US"/>
              <a:t>ー面接ー　聞かれたこと（千葉）</a:t>
            </a:r>
          </a:p>
        </p:txBody>
      </p:sp>
      <p:sp>
        <p:nvSpPr>
          <p:cNvPr id="3" name="コンテンツ プレースホルダー 2">
            <a:extLst>
              <a:ext uri="{FF2B5EF4-FFF2-40B4-BE49-F238E27FC236}">
                <a16:creationId xmlns:a16="http://schemas.microsoft.com/office/drawing/2014/main" id="{ED2CC2D4-8B4A-8942-8972-048AF7A8E814}"/>
              </a:ext>
            </a:extLst>
          </p:cNvPr>
          <p:cNvSpPr>
            <a:spLocks noGrp="1"/>
          </p:cNvSpPr>
          <p:nvPr>
            <p:ph idx="1"/>
          </p:nvPr>
        </p:nvSpPr>
        <p:spPr>
          <a:xfrm>
            <a:off x="677334" y="1430977"/>
            <a:ext cx="8596668" cy="5427023"/>
          </a:xfrm>
        </p:spPr>
        <p:txBody>
          <a:bodyPr>
            <a:normAutofit fontScale="92500" lnSpcReduction="20000"/>
          </a:bodyPr>
          <a:lstStyle/>
          <a:p>
            <a:pPr marL="0" indent="0">
              <a:buNone/>
            </a:pPr>
            <a:r>
              <a:rPr lang="ja-JP" altLang="en-US" sz="1900"/>
              <a:t>・今日はどこから来たか。　・教職を志したきっかけ　・なぜその校種なのか</a:t>
            </a:r>
            <a:endParaRPr lang="en-US" altLang="ja-JP" sz="1900" dirty="0"/>
          </a:p>
          <a:p>
            <a:pPr marL="0" indent="0">
              <a:buNone/>
            </a:pPr>
            <a:r>
              <a:rPr lang="ja-JP" altLang="en-US" sz="1900"/>
              <a:t>・面接カードの内容（私は部活動のことを多く聞かれました）</a:t>
            </a:r>
            <a:endParaRPr lang="en-US" altLang="ja-JP" sz="1900" dirty="0"/>
          </a:p>
          <a:p>
            <a:pPr marL="0" indent="0">
              <a:buNone/>
            </a:pPr>
            <a:r>
              <a:rPr lang="ja-JP" altLang="en-US" sz="1900"/>
              <a:t>・中学と高校の違いは　・コロナ禍の今、学校に求められることはなにか</a:t>
            </a:r>
            <a:endParaRPr lang="en-US" altLang="ja-JP" sz="1900" dirty="0"/>
          </a:p>
          <a:p>
            <a:pPr marL="0" indent="0">
              <a:buNone/>
            </a:pPr>
            <a:r>
              <a:rPr lang="ja-JP" altLang="en-US" sz="1900"/>
              <a:t>・学びの機会の確保のために、どのような取り組みをするか</a:t>
            </a:r>
            <a:endParaRPr lang="en-US" altLang="ja-JP" sz="1900" dirty="0"/>
          </a:p>
          <a:p>
            <a:pPr marL="0" indent="0">
              <a:buNone/>
            </a:pPr>
            <a:r>
              <a:rPr lang="ja-JP" altLang="en-US" sz="1900"/>
              <a:t>・些細な変化を見逃さないように、何を心がけるか。</a:t>
            </a:r>
            <a:endParaRPr lang="en-US" altLang="ja-JP" sz="1900" dirty="0"/>
          </a:p>
          <a:p>
            <a:pPr marL="0" indent="0">
              <a:buNone/>
            </a:pPr>
            <a:r>
              <a:rPr lang="ja-JP" altLang="en-US" sz="1900"/>
              <a:t>・積極的でない子供をどう評価するか・具体的に</a:t>
            </a:r>
            <a:endParaRPr lang="en-US" altLang="ja-JP" sz="1900" dirty="0"/>
          </a:p>
          <a:p>
            <a:pPr marL="0" indent="0">
              <a:buNone/>
            </a:pPr>
            <a:r>
              <a:rPr lang="ja-JP" altLang="en-US" sz="1900"/>
              <a:t>・なぜ司書教諭の資格をとったのか</a:t>
            </a:r>
            <a:r>
              <a:rPr lang="ja-JP" altLang="en-US" sz="1900" dirty="0"/>
              <a:t>　</a:t>
            </a:r>
            <a:r>
              <a:rPr lang="ja-JP" altLang="en-US" sz="1900"/>
              <a:t>・なぜ読書教育に興味があるのか　</a:t>
            </a:r>
            <a:endParaRPr lang="en-US" altLang="ja-JP" sz="1900" dirty="0"/>
          </a:p>
          <a:p>
            <a:pPr marL="0" indent="0">
              <a:buNone/>
            </a:pPr>
            <a:r>
              <a:rPr lang="ja-JP" altLang="en-US" sz="1900"/>
              <a:t>・最近どんな本を読んだか　・希望勤務地はどこか　</a:t>
            </a:r>
            <a:endParaRPr lang="en-US" altLang="ja-JP" sz="1900" dirty="0"/>
          </a:p>
          <a:p>
            <a:pPr marL="0" indent="0">
              <a:buNone/>
            </a:pPr>
            <a:r>
              <a:rPr lang="ja-JP" altLang="en-US" sz="1900"/>
              <a:t>・茨城と千葉両方受かったらどうするか　　・千葉のどんなところが魅力か　</a:t>
            </a:r>
            <a:endParaRPr lang="en-US" altLang="ja-JP" sz="1900" dirty="0"/>
          </a:p>
          <a:p>
            <a:pPr marL="0" indent="0">
              <a:buNone/>
            </a:pPr>
            <a:r>
              <a:rPr lang="ja-JP" altLang="en-US" sz="1900"/>
              <a:t>・小学校の教科担任制についてどう思うか　・国語の教科担任制やりたいか</a:t>
            </a:r>
            <a:endParaRPr lang="en-US" altLang="ja-JP" sz="1900" dirty="0"/>
          </a:p>
          <a:p>
            <a:pPr marL="0" indent="0">
              <a:buNone/>
            </a:pPr>
            <a:r>
              <a:rPr lang="ja-JP" altLang="en-US" sz="1900"/>
              <a:t>・小学校で採用された場合、将来的に（</a:t>
            </a:r>
            <a:r>
              <a:rPr lang="en-US" altLang="ja-JP" sz="1900" dirty="0"/>
              <a:t>3</a:t>
            </a:r>
            <a:r>
              <a:rPr lang="ja-JP" altLang="en-US" sz="1900"/>
              <a:t>年後とか）中高を受け直すのか</a:t>
            </a:r>
            <a:endParaRPr lang="en-US" altLang="ja-JP" sz="1900" dirty="0"/>
          </a:p>
          <a:p>
            <a:pPr marL="0" indent="0">
              <a:buNone/>
            </a:pPr>
            <a:r>
              <a:rPr lang="ja-JP" altLang="en-US" sz="1900"/>
              <a:t>・なぜ筑波大に行ったのか　・つくば市は住みやすいか</a:t>
            </a:r>
            <a:endParaRPr lang="en-US" altLang="ja-JP" sz="1900" dirty="0"/>
          </a:p>
          <a:p>
            <a:pPr marL="0" indent="0">
              <a:buNone/>
            </a:pPr>
            <a:r>
              <a:rPr lang="ja-JP" altLang="en-US" sz="1900"/>
              <a:t>・茨城に愛着はないのか・今やっている研究をどう教育に生かすか</a:t>
            </a:r>
            <a:endParaRPr lang="en-US" altLang="ja-JP" sz="1900" dirty="0"/>
          </a:p>
          <a:p>
            <a:pPr marL="0" indent="0">
              <a:buNone/>
            </a:pPr>
            <a:r>
              <a:rPr lang="ja-JP" altLang="en-US" sz="1900"/>
              <a:t>・希望校種の順番　・長所と短所　・自分の長所を実感するのはどんな時か</a:t>
            </a:r>
            <a:endParaRPr lang="en-US" altLang="ja-JP" sz="1900" dirty="0"/>
          </a:p>
          <a:p>
            <a:pPr marL="0" indent="0">
              <a:buNone/>
            </a:pPr>
            <a:r>
              <a:rPr lang="ja-JP" altLang="en-US" sz="1900"/>
              <a:t>・いろいろと考えて対策を練った上で行動するとのことだが、今日に向けても相当時間をかけて準備したのか。</a:t>
            </a:r>
          </a:p>
          <a:p>
            <a:pPr marL="0" indent="0">
              <a:buNone/>
            </a:pPr>
            <a:endParaRPr kumimoji="1" lang="ja-JP" altLang="en-US"/>
          </a:p>
        </p:txBody>
      </p:sp>
    </p:spTree>
    <p:extLst>
      <p:ext uri="{BB962C8B-B14F-4D97-AF65-F5344CB8AC3E}">
        <p14:creationId xmlns:p14="http://schemas.microsoft.com/office/powerpoint/2010/main" val="1217420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03DD28-4DDC-5943-9288-F9CAA6CE533D}"/>
              </a:ext>
            </a:extLst>
          </p:cNvPr>
          <p:cNvSpPr>
            <a:spLocks noGrp="1"/>
          </p:cNvSpPr>
          <p:nvPr>
            <p:ph type="title"/>
          </p:nvPr>
        </p:nvSpPr>
        <p:spPr/>
        <p:txBody>
          <a:bodyPr/>
          <a:lstStyle/>
          <a:p>
            <a:r>
              <a:rPr lang="ja-JP" altLang="en-US"/>
              <a:t>ー面接ー　聞かれたこと（茨城）</a:t>
            </a:r>
            <a:endParaRPr kumimoji="1" lang="ja-JP" altLang="en-US"/>
          </a:p>
        </p:txBody>
      </p:sp>
      <p:sp>
        <p:nvSpPr>
          <p:cNvPr id="3" name="コンテンツ プレースホルダー 2">
            <a:extLst>
              <a:ext uri="{FF2B5EF4-FFF2-40B4-BE49-F238E27FC236}">
                <a16:creationId xmlns:a16="http://schemas.microsoft.com/office/drawing/2014/main" id="{7A572D5F-FB83-8649-90C1-6EF38ED42AEC}"/>
              </a:ext>
            </a:extLst>
          </p:cNvPr>
          <p:cNvSpPr>
            <a:spLocks noGrp="1"/>
          </p:cNvSpPr>
          <p:nvPr>
            <p:ph idx="1"/>
          </p:nvPr>
        </p:nvSpPr>
        <p:spPr>
          <a:xfrm>
            <a:off x="677334" y="1520043"/>
            <a:ext cx="8596668" cy="4521320"/>
          </a:xfrm>
        </p:spPr>
        <p:txBody>
          <a:bodyPr>
            <a:normAutofit/>
          </a:bodyPr>
          <a:lstStyle/>
          <a:p>
            <a:pPr marL="0" indent="0">
              <a:buNone/>
            </a:pPr>
            <a:r>
              <a:rPr kumimoji="1" lang="ja-JP" altLang="en-US" sz="2400"/>
              <a:t>模擬授業（古典を学ぶ意義）</a:t>
            </a:r>
            <a:endParaRPr kumimoji="1" lang="en-US" altLang="ja-JP" sz="2400" dirty="0"/>
          </a:p>
          <a:p>
            <a:pPr marL="0" indent="0">
              <a:buNone/>
            </a:pPr>
            <a:r>
              <a:rPr lang="ja-JP" altLang="en-US" sz="2400"/>
              <a:t>・いじめ対策にどう取り組んでいくか。</a:t>
            </a:r>
            <a:endParaRPr lang="en-US" altLang="ja-JP" sz="2400" dirty="0"/>
          </a:p>
          <a:p>
            <a:pPr marL="0" indent="0">
              <a:buNone/>
            </a:pPr>
            <a:r>
              <a:rPr lang="ja-JP" altLang="en-US" sz="2400"/>
              <a:t>・赴任先が決まり１番はじめにしたいことは何か。</a:t>
            </a:r>
            <a:endParaRPr lang="en-US" altLang="ja-JP" sz="2400" dirty="0"/>
          </a:p>
          <a:p>
            <a:pPr marL="0" indent="0">
              <a:buNone/>
            </a:pPr>
            <a:endParaRPr lang="en-US" altLang="ja-JP" sz="2400" dirty="0"/>
          </a:p>
          <a:p>
            <a:pPr marL="0" indent="0">
              <a:buNone/>
            </a:pPr>
            <a:r>
              <a:rPr lang="ja-JP" altLang="en-US" sz="2400"/>
              <a:t>自己</a:t>
            </a:r>
            <a:r>
              <a:rPr lang="en-US" altLang="ja-JP" sz="2400" dirty="0"/>
              <a:t>PR</a:t>
            </a:r>
            <a:r>
              <a:rPr lang="ja-JP" altLang="en-US" sz="2400"/>
              <a:t>文からの質問</a:t>
            </a:r>
            <a:endParaRPr lang="en-US" altLang="ja-JP" sz="2400" dirty="0"/>
          </a:p>
          <a:p>
            <a:pPr marL="0" indent="0">
              <a:buNone/>
            </a:pPr>
            <a:r>
              <a:rPr kumimoji="1" lang="ja-JP" altLang="en-US" sz="2400"/>
              <a:t>・</a:t>
            </a:r>
            <a:r>
              <a:rPr kumimoji="1" lang="en-US" altLang="ja-JP" sz="2400" dirty="0"/>
              <a:t>ICT</a:t>
            </a:r>
            <a:r>
              <a:rPr kumimoji="1" lang="ja-JP" altLang="en-US" sz="2400"/>
              <a:t>活用について</a:t>
            </a:r>
            <a:endParaRPr kumimoji="1" lang="en-US" altLang="ja-JP" sz="2400" dirty="0"/>
          </a:p>
          <a:p>
            <a:pPr marL="0" indent="0">
              <a:buNone/>
            </a:pPr>
            <a:r>
              <a:rPr lang="ja-JP" altLang="en-US" sz="2400"/>
              <a:t>・部活動について</a:t>
            </a:r>
            <a:endParaRPr lang="en-US" altLang="ja-JP" sz="2400" dirty="0"/>
          </a:p>
          <a:p>
            <a:pPr marL="0" indent="0">
              <a:buNone/>
            </a:pPr>
            <a:r>
              <a:rPr lang="ja-JP" altLang="en-US" sz="2400"/>
              <a:t>・非常勤講師の経験について</a:t>
            </a:r>
            <a:endParaRPr lang="en-US" altLang="ja-JP" sz="2400" dirty="0"/>
          </a:p>
          <a:p>
            <a:pPr marL="0" indent="0">
              <a:buNone/>
            </a:pPr>
            <a:r>
              <a:rPr kumimoji="1" lang="ja-JP" altLang="en-US" sz="2400"/>
              <a:t>・研究分野について</a:t>
            </a:r>
            <a:endParaRPr kumimoji="1" lang="en-US" altLang="ja-JP" sz="2400" dirty="0"/>
          </a:p>
        </p:txBody>
      </p:sp>
    </p:spTree>
    <p:extLst>
      <p:ext uri="{BB962C8B-B14F-4D97-AF65-F5344CB8AC3E}">
        <p14:creationId xmlns:p14="http://schemas.microsoft.com/office/powerpoint/2010/main" val="304384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62105B-3220-6A41-8498-3CC14C1F4BC0}"/>
              </a:ext>
            </a:extLst>
          </p:cNvPr>
          <p:cNvSpPr>
            <a:spLocks noGrp="1"/>
          </p:cNvSpPr>
          <p:nvPr>
            <p:ph type="title"/>
          </p:nvPr>
        </p:nvSpPr>
        <p:spPr/>
        <p:txBody>
          <a:bodyPr/>
          <a:lstStyle/>
          <a:p>
            <a:r>
              <a:rPr kumimoji="1" lang="ja-JP" altLang="en-US"/>
              <a:t>ー面接ー</a:t>
            </a:r>
          </a:p>
        </p:txBody>
      </p:sp>
      <p:sp>
        <p:nvSpPr>
          <p:cNvPr id="3" name="コンテンツ プレースホルダー 2">
            <a:extLst>
              <a:ext uri="{FF2B5EF4-FFF2-40B4-BE49-F238E27FC236}">
                <a16:creationId xmlns:a16="http://schemas.microsoft.com/office/drawing/2014/main" id="{7D2DE3D0-9249-0D45-99DC-61B26EFCAE7C}"/>
              </a:ext>
            </a:extLst>
          </p:cNvPr>
          <p:cNvSpPr>
            <a:spLocks noGrp="1"/>
          </p:cNvSpPr>
          <p:nvPr>
            <p:ph idx="1"/>
          </p:nvPr>
        </p:nvSpPr>
        <p:spPr>
          <a:xfrm>
            <a:off x="677334" y="1567543"/>
            <a:ext cx="8596668" cy="4473819"/>
          </a:xfrm>
        </p:spPr>
        <p:txBody>
          <a:bodyPr/>
          <a:lstStyle/>
          <a:p>
            <a:pPr marL="0" indent="0">
              <a:buNone/>
            </a:pPr>
            <a:r>
              <a:rPr kumimoji="1" lang="ja-JP" altLang="en-US" sz="2000"/>
              <a:t>教職の知識も聞かれるが、自分自身のことを多く聞かれる。</a:t>
            </a:r>
            <a:endParaRPr kumimoji="1" lang="en-US" altLang="ja-JP" sz="2000" dirty="0"/>
          </a:p>
          <a:p>
            <a:pPr marL="0" indent="0">
              <a:buNone/>
            </a:pPr>
            <a:r>
              <a:rPr kumimoji="1" lang="ja-JP" altLang="en-US" sz="2000"/>
              <a:t>→自己分析、面接カード（千葉）、自己</a:t>
            </a:r>
            <a:r>
              <a:rPr kumimoji="1" lang="en-US" altLang="ja-JP" sz="2000" dirty="0"/>
              <a:t>PR</a:t>
            </a:r>
            <a:r>
              <a:rPr kumimoji="1" lang="ja-JP" altLang="en-US" sz="2000"/>
              <a:t>文（茨城）</a:t>
            </a:r>
            <a:endParaRPr kumimoji="1" lang="en-US" altLang="ja-JP" sz="2000" dirty="0"/>
          </a:p>
          <a:p>
            <a:pPr marL="0" indent="0">
              <a:buNone/>
            </a:pPr>
            <a:endParaRPr lang="en-US" altLang="ja-JP" sz="2000" dirty="0"/>
          </a:p>
          <a:p>
            <a:pPr marL="0" indent="0">
              <a:buNone/>
            </a:pPr>
            <a:r>
              <a:rPr kumimoji="1" lang="ja-JP" altLang="en-US" sz="2000"/>
              <a:t>前もって準備することや勉強していることをアピールすることも大事だが</a:t>
            </a:r>
            <a:endParaRPr kumimoji="1" lang="en-US" altLang="ja-JP" sz="2000" dirty="0"/>
          </a:p>
          <a:p>
            <a:pPr marL="0" indent="0">
              <a:buNone/>
            </a:pPr>
            <a:r>
              <a:rPr lang="ja-JP" altLang="en-US" sz="2000"/>
              <a:t>１番は、「</a:t>
            </a:r>
            <a:r>
              <a:rPr lang="ja-JP" altLang="en-US" sz="2000">
                <a:highlight>
                  <a:srgbClr val="FFFF00"/>
                </a:highlight>
              </a:rPr>
              <a:t>自分の言葉</a:t>
            </a:r>
            <a:r>
              <a:rPr lang="ja-JP" altLang="en-US" sz="2000"/>
              <a:t>」で、「</a:t>
            </a:r>
            <a:r>
              <a:rPr lang="ja-JP" altLang="en-US" sz="2000">
                <a:highlight>
                  <a:srgbClr val="FFFF00"/>
                </a:highlight>
              </a:rPr>
              <a:t>自分の考え</a:t>
            </a:r>
            <a:r>
              <a:rPr lang="ja-JP" altLang="en-US" sz="2000"/>
              <a:t>」を話すこと。</a:t>
            </a:r>
            <a:endParaRPr lang="en-US" altLang="ja-JP" sz="2000" dirty="0"/>
          </a:p>
          <a:p>
            <a:pPr marL="0" indent="0">
              <a:buNone/>
            </a:pPr>
            <a:endParaRPr lang="en-US" altLang="ja-JP" sz="2000" dirty="0"/>
          </a:p>
          <a:p>
            <a:pPr marL="0" indent="0">
              <a:buNone/>
            </a:pPr>
            <a:r>
              <a:rPr lang="ja-JP" altLang="en-US" sz="2000"/>
              <a:t>余談</a:t>
            </a:r>
            <a:endParaRPr lang="en-US" altLang="ja-JP" sz="2000" dirty="0"/>
          </a:p>
          <a:p>
            <a:pPr marL="0" indent="0">
              <a:buNone/>
            </a:pPr>
            <a:r>
              <a:rPr lang="ja-JP" altLang="en-US" sz="2000"/>
              <a:t>私の場合、動揺しない癖をつける必要があった。</a:t>
            </a:r>
            <a:endParaRPr lang="en-US" altLang="ja-JP" sz="2000" dirty="0"/>
          </a:p>
          <a:p>
            <a:pPr marL="0" indent="0">
              <a:buNone/>
            </a:pPr>
            <a:r>
              <a:rPr lang="ja-JP" altLang="en-US" sz="2000"/>
              <a:t>→ディスカッション</a:t>
            </a:r>
            <a:endParaRPr lang="en-US" altLang="ja-JP" sz="2000" dirty="0"/>
          </a:p>
          <a:p>
            <a:pPr marL="0" indent="0">
              <a:buNone/>
            </a:pPr>
            <a:endParaRPr lang="en-US" altLang="ja-JP" dirty="0"/>
          </a:p>
        </p:txBody>
      </p:sp>
    </p:spTree>
    <p:extLst>
      <p:ext uri="{BB962C8B-B14F-4D97-AF65-F5344CB8AC3E}">
        <p14:creationId xmlns:p14="http://schemas.microsoft.com/office/powerpoint/2010/main" val="1186389682"/>
      </p:ext>
    </p:extLst>
  </p:cSld>
  <p:clrMapOvr>
    <a:masterClrMapping/>
  </p:clrMapOvr>
</p:sld>
</file>

<file path=ppt/theme/theme1.xml><?xml version="1.0" encoding="utf-8"?>
<a:theme xmlns:a="http://schemas.openxmlformats.org/drawingml/2006/main" name="ファセット">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ファセット</Template>
  <TotalTime>744</TotalTime>
  <Words>1100</Words>
  <Application>Microsoft Office PowerPoint</Application>
  <PresentationFormat>ワイド画面</PresentationFormat>
  <Paragraphs>135</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メイリオ</vt:lpstr>
      <vt:lpstr>Arial</vt:lpstr>
      <vt:lpstr>Trebuchet MS</vt:lpstr>
      <vt:lpstr>Wingdings 3</vt:lpstr>
      <vt:lpstr>ファセット</vt:lpstr>
      <vt:lpstr>茗渓会　教採対策研修会</vt:lpstr>
      <vt:lpstr>自己紹介</vt:lpstr>
      <vt:lpstr>試験対策（？） </vt:lpstr>
      <vt:lpstr>試験対策　私の場合</vt:lpstr>
      <vt:lpstr>どのくらい（時間）よりも どのくらい（理解）</vt:lpstr>
      <vt:lpstr>やっていてよかったもの </vt:lpstr>
      <vt:lpstr>ー面接ー　聞かれたこと（千葉）</vt:lpstr>
      <vt:lpstr>ー面接ー　聞かれたこと（茨城）</vt:lpstr>
      <vt:lpstr>ー面接ー</vt:lpstr>
      <vt:lpstr>ー集団討論ー</vt:lpstr>
      <vt:lpstr>どこで練習？</vt:lpstr>
      <vt:lpstr>最後に</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茗渓会　教採対策研修会</dc:title>
  <dc:creator>青木勇也</dc:creator>
  <cp:lastModifiedBy>和彦 室岡</cp:lastModifiedBy>
  <cp:revision>4</cp:revision>
  <dcterms:created xsi:type="dcterms:W3CDTF">2022-01-16T14:57:14Z</dcterms:created>
  <dcterms:modified xsi:type="dcterms:W3CDTF">2022-01-19T02:14:10Z</dcterms:modified>
</cp:coreProperties>
</file>