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8" r:id="rId3"/>
    <p:sldId id="270" r:id="rId4"/>
    <p:sldId id="269" r:id="rId5"/>
    <p:sldId id="267" r:id="rId6"/>
    <p:sldId id="268" r:id="rId7"/>
    <p:sldId id="265" r:id="rId8"/>
  </p:sldIdLst>
  <p:sldSz cx="12192000" cy="6858000"/>
  <p:notesSz cx="6854825" cy="99837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37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0213" cy="50006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3026" y="1"/>
            <a:ext cx="2970213" cy="50006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1799FB08-BD18-4ABD-8EEA-107BDF532AD6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83725"/>
            <a:ext cx="2970213" cy="500063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3026" y="9483725"/>
            <a:ext cx="2970213" cy="500063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5EF0443C-5A4C-4FAC-BF55-8E5681D66E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6255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AE08-09CE-423A-B78D-BC982B8C8051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394D4-A0A2-424E-83EC-707CD455B5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819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AE08-09CE-423A-B78D-BC982B8C8051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394D4-A0A2-424E-83EC-707CD455B5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3141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AE08-09CE-423A-B78D-BC982B8C8051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394D4-A0A2-424E-83EC-707CD455B5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666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AE08-09CE-423A-B78D-BC982B8C8051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394D4-A0A2-424E-83EC-707CD455B5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664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AE08-09CE-423A-B78D-BC982B8C8051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394D4-A0A2-424E-83EC-707CD455B5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768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AE08-09CE-423A-B78D-BC982B8C8051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394D4-A0A2-424E-83EC-707CD455B5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04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AE08-09CE-423A-B78D-BC982B8C8051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394D4-A0A2-424E-83EC-707CD455B5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166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AE08-09CE-423A-B78D-BC982B8C8051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394D4-A0A2-424E-83EC-707CD455B5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562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AE08-09CE-423A-B78D-BC982B8C8051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394D4-A0A2-424E-83EC-707CD455B5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317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AE08-09CE-423A-B78D-BC982B8C8051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394D4-A0A2-424E-83EC-707CD455B5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552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AE08-09CE-423A-B78D-BC982B8C8051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394D4-A0A2-424E-83EC-707CD455B5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043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CAE08-09CE-423A-B78D-BC982B8C8051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394D4-A0A2-424E-83EC-707CD455B5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936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76867" y="1151467"/>
            <a:ext cx="10176933" cy="2358496"/>
          </a:xfrm>
        </p:spPr>
        <p:txBody>
          <a:bodyPr>
            <a:normAutofit/>
          </a:bodyPr>
          <a:lstStyle/>
          <a:p>
            <a:r>
              <a:rPr kumimoji="1"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/>
            </a:r>
            <a:br>
              <a:rPr kumimoji="1"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集団面接・集団討論の概要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228572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秀明大学教育研究所長</a:t>
            </a:r>
            <a:endParaRPr kumimoji="1" lang="en-US" altLang="ja-JP" dirty="0" smtClean="0"/>
          </a:p>
          <a:p>
            <a:r>
              <a:rPr lang="ja-JP" altLang="en-US" dirty="0" smtClean="0"/>
              <a:t>百瀨　明宏</a:t>
            </a:r>
            <a:endParaRPr lang="en-US" altLang="ja-JP" dirty="0" smtClean="0"/>
          </a:p>
          <a:p>
            <a:r>
              <a:rPr lang="ja-JP" altLang="en-US" dirty="0" smtClean="0"/>
              <a:t>（１９８０年３月　筑波大学人文学類卒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r>
              <a:rPr lang="en-US" altLang="ja-JP" dirty="0" smtClean="0"/>
              <a:t>momose@mailg.shumei-u.ac.jp</a:t>
            </a:r>
            <a:endParaRPr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28132" y="1007534"/>
            <a:ext cx="8915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茗渓会オンライン教職研修会（１月１９日）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05736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 smtClean="0"/>
              <a:t>集団面接</a:t>
            </a:r>
            <a:r>
              <a:rPr kumimoji="1" lang="ja-JP" altLang="en-US" b="1" dirty="0" smtClean="0"/>
              <a:t>とは</a:t>
            </a:r>
            <a:r>
              <a:rPr lang="ja-JP" altLang="en-US" b="1" dirty="0" smtClean="0"/>
              <a:t>何？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0799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＜形式＞</a:t>
            </a:r>
            <a:endParaRPr kumimoji="1" lang="en-US" altLang="ja-JP" sz="4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・複数の受験者（６～８人）</a:t>
            </a:r>
            <a:endParaRPr lang="en-US" altLang="ja-JP" sz="4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・一つの問いに対して、</a:t>
            </a:r>
            <a:r>
              <a:rPr lang="ja-JP" altLang="en-US" sz="4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１回のみの回答</a:t>
            </a:r>
            <a:endParaRPr lang="en-US" altLang="ja-JP" sz="48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・順番に指名される場合／意見のまとまった人から発言する場合</a:t>
            </a:r>
            <a:endParaRPr lang="en-US" altLang="ja-JP" sz="4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（先頭はチャンスでもあり、リスキーでもある）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AutoShape 2" descr="圧迫面接のイラスト（女性） | かわいいフリー素材集 いらすとや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" name="AutoShape 4" descr="圧迫面接のイラスト（女性） | かわいいフリー素材集 いらすとや"/>
          <p:cNvSpPr>
            <a:spLocks noChangeAspect="1" noChangeArrowheads="1"/>
          </p:cNvSpPr>
          <p:nvPr/>
        </p:nvSpPr>
        <p:spPr bwMode="auto">
          <a:xfrm>
            <a:off x="7233709" y="164782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3421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 smtClean="0"/>
              <a:t>集団面接</a:t>
            </a:r>
            <a:r>
              <a:rPr kumimoji="1" lang="ja-JP" altLang="en-US" b="1" dirty="0" smtClean="0"/>
              <a:t>とは</a:t>
            </a:r>
            <a:r>
              <a:rPr lang="ja-JP" altLang="en-US" b="1" dirty="0" smtClean="0"/>
              <a:t>何？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0799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＜評価の特徴＞</a:t>
            </a:r>
            <a:endParaRPr kumimoji="1" lang="en-US" altLang="ja-JP" sz="4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集団内での</a:t>
            </a:r>
            <a:r>
              <a:rPr kumimoji="1" lang="ja-JP" altLang="en-US" sz="4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相対評価</a:t>
            </a:r>
            <a:r>
              <a:rPr kumimoji="1"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が短時間で可能</a:t>
            </a:r>
            <a:endParaRPr kumimoji="1" lang="en-US" altLang="ja-JP" sz="4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3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具体的には・・・</a:t>
            </a:r>
            <a:endParaRPr lang="en-US" altLang="ja-JP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①質問に対して正対し、簡潔かつ的確に述べているか。</a:t>
            </a:r>
            <a:endParaRPr kumimoji="1" lang="en-US" altLang="ja-JP" sz="3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②教師の職責を十分に理解した回答か。</a:t>
            </a:r>
            <a:endParaRPr lang="en-US" altLang="ja-JP" sz="3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③</a:t>
            </a:r>
            <a:r>
              <a:rPr kumimoji="1"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学校組織を理解して、その一員としての協調性があるか。</a:t>
            </a:r>
            <a:endParaRPr kumimoji="1" lang="en-US" altLang="ja-JP" sz="3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kumimoji="1"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AutoShape 2" descr="圧迫面接のイラスト（女性） | かわいいフリー素材集 いらすとや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" name="AutoShape 4" descr="圧迫面接のイラスト（女性） | かわいいフリー素材集 いらすとや"/>
          <p:cNvSpPr>
            <a:spLocks noChangeAspect="1" noChangeArrowheads="1"/>
          </p:cNvSpPr>
          <p:nvPr/>
        </p:nvSpPr>
        <p:spPr bwMode="auto">
          <a:xfrm>
            <a:off x="7233709" y="164782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5416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 smtClean="0"/>
              <a:t>集団面接</a:t>
            </a:r>
            <a:r>
              <a:rPr kumimoji="1" lang="ja-JP" altLang="en-US" b="1" dirty="0" smtClean="0"/>
              <a:t>とは</a:t>
            </a:r>
            <a:r>
              <a:rPr lang="ja-JP" altLang="en-US" b="1" dirty="0" smtClean="0"/>
              <a:t>何？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0799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＜基本的な発言のしかた＞</a:t>
            </a:r>
            <a:endParaRPr kumimoji="1" lang="en-US" altLang="ja-JP" sz="4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①発言機会は、</a:t>
            </a:r>
            <a:r>
              <a:rPr lang="ja-JP" altLang="en-US" sz="4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１回限り</a:t>
            </a:r>
            <a:endParaRPr lang="en-US" altLang="ja-JP" sz="48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kumimoji="1" lang="ja-JP" altLang="en-US" sz="4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１度の発言で完結</a:t>
            </a:r>
            <a:r>
              <a:rPr kumimoji="1"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する内容とする</a:t>
            </a:r>
            <a:endParaRPr kumimoji="1" lang="en-US" altLang="ja-JP" sz="4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③</a:t>
            </a:r>
            <a:r>
              <a:rPr lang="ja-JP" altLang="en-US" sz="4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他者の意見</a:t>
            </a:r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を踏まえた発言、</a:t>
            </a:r>
            <a:r>
              <a:rPr lang="ja-JP" altLang="en-US" sz="4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データ</a:t>
            </a:r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に基づいた発言が高評価</a:t>
            </a:r>
            <a:endParaRPr lang="en-US" altLang="ja-JP" sz="4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④結論が先、根拠や例示は後。</a:t>
            </a:r>
            <a:endParaRPr kumimoji="1"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AutoShape 2" descr="圧迫面接のイラスト（女性） | かわいいフリー素材集 いらすとや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" name="AutoShape 4" descr="圧迫面接のイラスト（女性） | かわいいフリー素材集 いらすとや"/>
          <p:cNvSpPr>
            <a:spLocks noChangeAspect="1" noChangeArrowheads="1"/>
          </p:cNvSpPr>
          <p:nvPr/>
        </p:nvSpPr>
        <p:spPr bwMode="auto">
          <a:xfrm>
            <a:off x="7233709" y="164782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724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集団討論と</a:t>
            </a:r>
            <a:r>
              <a:rPr kumimoji="1" lang="ja-JP" altLang="en-US" sz="5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sz="5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何？</a:t>
            </a:r>
            <a:endParaRPr kumimoji="1" lang="ja-JP" altLang="en-US" sz="5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574800"/>
            <a:ext cx="10515600" cy="49275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＜形式＞</a:t>
            </a:r>
            <a:endParaRPr kumimoji="1" lang="en-US" altLang="ja-JP" sz="4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・複数の受験者（６～８人）</a:t>
            </a:r>
            <a:endParaRPr lang="en-US" altLang="ja-JP" sz="4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4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一つのテーマで議論</a:t>
            </a:r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分）</a:t>
            </a:r>
            <a:endParaRPr lang="en-US" altLang="ja-JP" sz="4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・司会を立てても立てなくてもよい</a:t>
            </a:r>
            <a:endParaRPr lang="en-US" altLang="ja-JP" sz="4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・結論をまとめる場合とまとめなくてもよい場合がある</a:t>
            </a:r>
            <a:endParaRPr lang="en-US" altLang="ja-JP" sz="4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AutoShape 2" descr="圧迫面接のイラスト（女性） | かわいいフリー素材集 いらすとや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" name="AutoShape 4" descr="圧迫面接のイラスト（女性） | かわいいフリー素材集 いらすとや"/>
          <p:cNvSpPr>
            <a:spLocks noChangeAspect="1" noChangeArrowheads="1"/>
          </p:cNvSpPr>
          <p:nvPr/>
        </p:nvSpPr>
        <p:spPr bwMode="auto">
          <a:xfrm>
            <a:off x="7233709" y="164782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1022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集団討論とは何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？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78933" y="1778001"/>
            <a:ext cx="10515600" cy="45973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＜評価の特徴＞</a:t>
            </a:r>
            <a:endParaRPr kumimoji="1" lang="en-US" altLang="ja-JP" sz="4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①テーマに沿い建設的な意見を述べられているか。</a:t>
            </a:r>
            <a:endParaRPr lang="en-US" altLang="ja-JP" sz="4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②説得力のある表現をしていたか。</a:t>
            </a:r>
            <a:endParaRPr lang="en-US" altLang="ja-JP" sz="4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③</a:t>
            </a:r>
            <a:r>
              <a:rPr kumimoji="1"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他者の意見を聞きながら</a:t>
            </a:r>
            <a:r>
              <a:rPr kumimoji="1" lang="ja-JP" altLang="en-US" sz="4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全体の議論の進行に寄与</a:t>
            </a:r>
            <a:r>
              <a:rPr kumimoji="1"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できたか。</a:t>
            </a:r>
            <a:endParaRPr kumimoji="1"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AutoShape 2" descr="圧迫面接のイラスト（女性） | かわいいフリー素材集 いらすとや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" name="AutoShape 4" descr="圧迫面接のイラスト（女性） | かわいいフリー素材集 いらすとや"/>
          <p:cNvSpPr>
            <a:spLocks noChangeAspect="1" noChangeArrowheads="1"/>
          </p:cNvSpPr>
          <p:nvPr/>
        </p:nvSpPr>
        <p:spPr bwMode="auto">
          <a:xfrm>
            <a:off x="7233709" y="164782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7290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257704"/>
            <a:ext cx="10515600" cy="731049"/>
          </a:xfrm>
        </p:spPr>
        <p:txBody>
          <a:bodyPr/>
          <a:lstStyle/>
          <a:p>
            <a:r>
              <a:rPr lang="ja-JP" altLang="en-US" b="1" dirty="0" smtClean="0"/>
              <a:t>集団面接・集団討論の</a:t>
            </a:r>
            <a:r>
              <a:rPr lang="ja-JP" altLang="en-US" b="1" dirty="0"/>
              <a:t>演習方法</a:t>
            </a:r>
            <a:endParaRPr kumimoji="1" lang="ja-JP" altLang="en-US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2491" y="1178470"/>
            <a:ext cx="1104701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参加者を６人ずつ３グループに分ける。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②各グループの参加者に、</a:t>
            </a:r>
            <a:r>
              <a:rPr lang="ja-JP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回答者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の番号（①・②・③・・・）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及び記号（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・・・）を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決める</a:t>
            </a:r>
            <a:r>
              <a:rPr lang="ja-JP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＜集団面接＞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（１０分程度＋振り返り５分程度）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③１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つ目の設問に関しての集団面接。（順番は①→②→・・・）</a:t>
            </a:r>
            <a:endParaRPr lang="ja-JP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④２つ目の設問に関しての集団面接。（順番はフリー）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＜集団討論＞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（２５分程度＋振り返り１０分程度）</a:t>
            </a:r>
            <a:endParaRPr lang="ja-JP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⑤一つのテーマを提示し、集団討論を始める。</a:t>
            </a:r>
            <a:endParaRPr lang="ja-JP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⑥司会を立てずに行う。</a:t>
            </a:r>
            <a:endParaRPr lang="ja-JP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⑦結論をまとめなくて構わない。</a:t>
            </a:r>
            <a:endParaRPr lang="ja-JP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⑧時間が来たら終了し、全体での振り返りを行う。</a:t>
            </a:r>
            <a:endParaRPr lang="ja-JP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197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260</Words>
  <Application>Microsoft Office PowerPoint</Application>
  <PresentationFormat>ワイド画面</PresentationFormat>
  <Paragraphs>49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HGP創英角ｺﾞｼｯｸUB</vt:lpstr>
      <vt:lpstr>Meiryo UI</vt:lpstr>
      <vt:lpstr>ＭＳ Ｐゴシック</vt:lpstr>
      <vt:lpstr>Arial</vt:lpstr>
      <vt:lpstr>Calibri</vt:lpstr>
      <vt:lpstr>Calibri Light</vt:lpstr>
      <vt:lpstr>Office テーマ</vt:lpstr>
      <vt:lpstr> 集団面接・集団討論の概要</vt:lpstr>
      <vt:lpstr>集団面接とは何？</vt:lpstr>
      <vt:lpstr>集団面接とは何？</vt:lpstr>
      <vt:lpstr>集団面接とは何？</vt:lpstr>
      <vt:lpstr>集団討論とは何？</vt:lpstr>
      <vt:lpstr>集団討論とは何？</vt:lpstr>
      <vt:lpstr>集団面接・集団討論の演習方法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茗渓会 オンライン教職研修会 －個人面接の概要－</dc:title>
  <dc:creator>teacher</dc:creator>
  <cp:lastModifiedBy>teacher</cp:lastModifiedBy>
  <cp:revision>23</cp:revision>
  <cp:lastPrinted>2022-01-12T10:07:47Z</cp:lastPrinted>
  <dcterms:created xsi:type="dcterms:W3CDTF">2021-11-17T06:08:17Z</dcterms:created>
  <dcterms:modified xsi:type="dcterms:W3CDTF">2022-01-12T10:08:44Z</dcterms:modified>
</cp:coreProperties>
</file>