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959906-ED42-448C-84B0-C745FE3D1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茗渓会 教員採用対策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ja-JP" altLang="en-US" dirty="0"/>
              <a:t>東京・茨城 中高英語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56F070-B623-4C24-903F-C264C0FDB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kumimoji="1" lang="en-US" altLang="ja-JP" sz="2800" dirty="0"/>
          </a:p>
          <a:p>
            <a:pPr algn="ctr"/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591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51EF8-FF11-4E97-BEE2-70266FB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東京都の試験内容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460282-AF59-4994-A38E-6D553688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635"/>
            <a:ext cx="8596668" cy="467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集団討論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テーマ</a:t>
            </a:r>
            <a:r>
              <a:rPr lang="en-US" altLang="ja-JP" sz="2800" dirty="0"/>
              <a:t>…</a:t>
            </a:r>
          </a:p>
          <a:p>
            <a:pPr marL="0" indent="0">
              <a:buNone/>
            </a:pPr>
            <a:r>
              <a:rPr kumimoji="1" lang="ja-JP" altLang="en-US" sz="2800" dirty="0"/>
              <a:t>夏休みの探究的課題について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・他大学は、自治体に特化した対策をしてくる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・蹴落とすのでなく強調する討論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・話がそれないように、引き戻す役割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94DF249E-C7A3-48B5-A815-B2B6A3812773}"/>
              </a:ext>
            </a:extLst>
          </p:cNvPr>
          <p:cNvSpPr/>
          <p:nvPr/>
        </p:nvSpPr>
        <p:spPr>
          <a:xfrm>
            <a:off x="6804212" y="439270"/>
            <a:ext cx="3173506" cy="2133600"/>
          </a:xfrm>
          <a:prstGeom prst="wedgeEllipseCallout">
            <a:avLst>
              <a:gd name="adj1" fmla="val -42037"/>
              <a:gd name="adj2" fmla="val 485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9DFADD-4586-4E9B-9F70-263E8238CC67}"/>
              </a:ext>
            </a:extLst>
          </p:cNvPr>
          <p:cNvSpPr txBox="1"/>
          <p:nvPr/>
        </p:nvSpPr>
        <p:spPr>
          <a:xfrm>
            <a:off x="7339860" y="104440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人で</a:t>
            </a:r>
            <a:r>
              <a:rPr kumimoji="1" lang="en-US" altLang="ja-JP" dirty="0"/>
              <a:t>50</a:t>
            </a:r>
            <a:r>
              <a:rPr kumimoji="1" lang="ja-JP" altLang="en-US" dirty="0"/>
              <a:t>分くらい。</a:t>
            </a:r>
            <a:endParaRPr kumimoji="1" lang="en-US" altLang="ja-JP" dirty="0"/>
          </a:p>
          <a:p>
            <a:r>
              <a:rPr kumimoji="1" lang="ja-JP" altLang="en-US" dirty="0"/>
              <a:t>周りのレベルが高くてびっくり！</a:t>
            </a:r>
            <a:endParaRPr kumimoji="1" lang="en-US" altLang="ja-JP" dirty="0"/>
          </a:p>
          <a:p>
            <a:r>
              <a:rPr kumimoji="1" lang="ja-JP" altLang="en-US" dirty="0"/>
              <a:t>メンバー全員合格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15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51EF8-FF11-4E97-BEE2-70266FB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個人面接の対策</a:t>
            </a:r>
            <a:r>
              <a:rPr lang="en-US" altLang="ja-JP" dirty="0"/>
              <a:t>(</a:t>
            </a:r>
            <a:r>
              <a:rPr lang="ja-JP" altLang="en-US" dirty="0"/>
              <a:t>ポイント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460282-AF59-4994-A38E-6D553688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635"/>
            <a:ext cx="8596668" cy="467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・小学生から大学まで受けてきた教育全て書き出してみる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・練習しすぎで棒読みも注意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kumimoji="1" lang="ja-JP" altLang="en-US" sz="2800" dirty="0">
                <a:solidFill>
                  <a:srgbClr val="FF0000"/>
                </a:solidFill>
              </a:rPr>
              <a:t>教育実習を真剣に取り組む</a:t>
            </a:r>
            <a:r>
              <a:rPr kumimoji="1" lang="en-US" altLang="ja-JP" sz="2800" dirty="0">
                <a:solidFill>
                  <a:srgbClr val="FF0000"/>
                </a:solidFill>
              </a:rPr>
              <a:t>(</a:t>
            </a:r>
            <a:r>
              <a:rPr kumimoji="1" lang="ja-JP" altLang="en-US" sz="2800" dirty="0">
                <a:solidFill>
                  <a:srgbClr val="FF0000"/>
                </a:solidFill>
              </a:rPr>
              <a:t>現役生はこれしか引き出しがない</a:t>
            </a:r>
            <a:r>
              <a:rPr kumimoji="1" lang="en-US" altLang="ja-JP" sz="2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・就職課、茗渓会の対策講座に参加する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・母親や友達、先生、高校の先生に見てもらう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・トレンド</a:t>
            </a:r>
            <a:r>
              <a:rPr lang="en-US" altLang="ja-JP" sz="2800" dirty="0">
                <a:solidFill>
                  <a:schemeClr val="tx1"/>
                </a:solidFill>
              </a:rPr>
              <a:t>(ICT</a:t>
            </a:r>
            <a:r>
              <a:rPr lang="ja-JP" altLang="en-US" sz="2800" dirty="0">
                <a:solidFill>
                  <a:schemeClr val="tx1"/>
                </a:solidFill>
              </a:rPr>
              <a:t>教育、特別支援教育、学力が追い付いていない子、不登校生徒での対応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r>
              <a:rPr lang="ja-JP" altLang="en-US" sz="2800" dirty="0">
                <a:solidFill>
                  <a:schemeClr val="tx1"/>
                </a:solidFill>
              </a:rPr>
              <a:t>を抑える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1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51EF8-FF11-4E97-BEE2-70266FB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集団討論の対策</a:t>
            </a:r>
            <a:r>
              <a:rPr lang="en-US" altLang="ja-JP" dirty="0"/>
              <a:t>(</a:t>
            </a:r>
            <a:r>
              <a:rPr lang="ja-JP" altLang="en-US" dirty="0"/>
              <a:t>ポイント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460282-AF59-4994-A38E-6D553688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635"/>
            <a:ext cx="8596668" cy="4678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800" dirty="0"/>
              <a:t>・就職課や茗渓会の講座に参加する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・基本的な姿勢が見についていてば問題ない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・メモ取りながらも相手の目を見る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・発言回数も余裕あればメモする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・自分の適性を知る</a:t>
            </a:r>
            <a:r>
              <a:rPr kumimoji="1" lang="en-US" altLang="ja-JP" sz="2800" dirty="0">
                <a:solidFill>
                  <a:schemeClr val="tx1"/>
                </a:solidFill>
              </a:rPr>
              <a:t>(</a:t>
            </a:r>
            <a:r>
              <a:rPr kumimoji="1" lang="ja-JP" altLang="en-US" sz="2800" dirty="0">
                <a:solidFill>
                  <a:schemeClr val="tx1"/>
                </a:solidFill>
              </a:rPr>
              <a:t>リーダー役か話を修正する役かアイデアを出す役か</a:t>
            </a:r>
            <a:r>
              <a:rPr kumimoji="1" lang="en-US" altLang="ja-JP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・相手の意見を否定しない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・</a:t>
            </a:r>
            <a:r>
              <a:rPr lang="ja-JP" altLang="en-US" sz="2800" dirty="0">
                <a:solidFill>
                  <a:srgbClr val="FF0000"/>
                </a:solidFill>
              </a:rPr>
              <a:t>募集要項を見て、</a:t>
            </a:r>
            <a:r>
              <a:rPr kumimoji="1" lang="ja-JP" altLang="en-US" sz="2800" dirty="0">
                <a:solidFill>
                  <a:srgbClr val="FF0000"/>
                </a:solidFill>
              </a:rPr>
              <a:t>早めに受験申込をする</a:t>
            </a:r>
            <a:r>
              <a:rPr kumimoji="1" lang="en-US" altLang="ja-JP" sz="2800" dirty="0">
                <a:solidFill>
                  <a:srgbClr val="FF0000"/>
                </a:solidFill>
              </a:rPr>
              <a:t>(</a:t>
            </a:r>
            <a:r>
              <a:rPr kumimoji="1" lang="ja-JP" altLang="en-US" sz="2800" dirty="0">
                <a:solidFill>
                  <a:srgbClr val="FF0000"/>
                </a:solidFill>
              </a:rPr>
              <a:t>受験番号が小さいほど合格率が高い</a:t>
            </a:r>
            <a:r>
              <a:rPr kumimoji="1" lang="en-US" altLang="ja-JP" sz="2800" dirty="0">
                <a:solidFill>
                  <a:srgbClr val="FF0000"/>
                </a:solidFill>
              </a:rPr>
              <a:t>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8006B-3809-414F-9AEC-FD009AD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発表の予定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862A83-CF2D-4E83-9BD9-A9F5FD3C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・</a:t>
            </a:r>
            <a:r>
              <a:rPr lang="en-US" altLang="ja-JP" sz="3200" dirty="0"/>
              <a:t>4</a:t>
            </a:r>
            <a:r>
              <a:rPr lang="ja-JP" altLang="en-US" sz="3200" dirty="0"/>
              <a:t>年次のスケジュール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・茨城県の試験内容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・東京都の試験内容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・個人面接の対策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・集団討論の対策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2975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A6003-F272-4937-B6B0-FBEC8129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年次のスケジュール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2699B-72D5-481F-A96C-C375AB50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06" y="1365623"/>
            <a:ext cx="10112188" cy="5674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/>
              <a:t>4</a:t>
            </a:r>
            <a:r>
              <a:rPr kumimoji="1" lang="ja-JP" altLang="en-US" sz="2000" dirty="0"/>
              <a:t>月　教育実習の準備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5</a:t>
            </a:r>
            <a:r>
              <a:rPr lang="ja-JP" altLang="en-US" sz="2000" dirty="0"/>
              <a:t>月</a:t>
            </a:r>
            <a:r>
              <a:rPr lang="en-US" altLang="ja-JP" sz="2000" dirty="0"/>
              <a:t>17</a:t>
            </a:r>
            <a:r>
              <a:rPr lang="ja-JP" altLang="en-US" sz="2000" dirty="0"/>
              <a:t>日～</a:t>
            </a:r>
            <a:r>
              <a:rPr lang="en-US" altLang="ja-JP" sz="2000" dirty="0"/>
              <a:t>6</a:t>
            </a:r>
            <a:r>
              <a:rPr lang="ja-JP" altLang="en-US" sz="2000" dirty="0"/>
              <a:t>月</a:t>
            </a:r>
            <a:r>
              <a:rPr lang="en-US" altLang="ja-JP" sz="2000" dirty="0"/>
              <a:t>4</a:t>
            </a:r>
            <a:r>
              <a:rPr lang="ja-JP" altLang="en-US" sz="2000" dirty="0"/>
              <a:t>日　教育実習</a:t>
            </a:r>
            <a:r>
              <a:rPr lang="en-US" altLang="ja-JP" sz="2000" dirty="0"/>
              <a:t>(</a:t>
            </a:r>
            <a:r>
              <a:rPr lang="ja-JP" altLang="en-US" sz="2000" dirty="0"/>
              <a:t>筑波大学附属中学校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kumimoji="1" lang="en-US" altLang="ja-JP" sz="2000" dirty="0"/>
              <a:t>6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27</a:t>
            </a:r>
            <a:r>
              <a:rPr kumimoji="1" lang="ja-JP" altLang="en-US" sz="2000" dirty="0"/>
              <a:t>日   茨城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次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教職教養</a:t>
            </a:r>
            <a:r>
              <a:rPr kumimoji="1"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7</a:t>
            </a:r>
            <a:r>
              <a:rPr lang="ja-JP" altLang="en-US" sz="2000" dirty="0"/>
              <a:t>月</a:t>
            </a:r>
            <a:r>
              <a:rPr lang="en-US" altLang="ja-JP" sz="2000" dirty="0"/>
              <a:t>11</a:t>
            </a:r>
            <a:r>
              <a:rPr lang="ja-JP" altLang="en-US" sz="2000" dirty="0"/>
              <a:t>日   東京</a:t>
            </a:r>
            <a:r>
              <a:rPr lang="en-US" altLang="ja-JP" sz="2000" dirty="0"/>
              <a:t>1</a:t>
            </a:r>
            <a:r>
              <a:rPr lang="ja-JP" altLang="en-US" sz="2000" dirty="0"/>
              <a:t>次</a:t>
            </a:r>
            <a:r>
              <a:rPr lang="en-US" altLang="ja-JP" sz="2000" dirty="0"/>
              <a:t>(</a:t>
            </a:r>
            <a:r>
              <a:rPr lang="ja-JP" altLang="en-US" sz="2000" dirty="0"/>
              <a:t>教職教養・専門教養・小論文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kumimoji="1" lang="en-US" altLang="ja-JP" sz="2000" dirty="0"/>
              <a:t>7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21</a:t>
            </a:r>
            <a:r>
              <a:rPr kumimoji="1" lang="ja-JP" altLang="en-US" sz="2000" dirty="0"/>
              <a:t>日   茨城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次合格発表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8</a:t>
            </a:r>
            <a:r>
              <a:rPr lang="ja-JP" altLang="en-US" sz="2000" dirty="0"/>
              <a:t>月  </a:t>
            </a:r>
            <a:r>
              <a:rPr lang="en-US" altLang="ja-JP" sz="2000" dirty="0"/>
              <a:t>6</a:t>
            </a:r>
            <a:r>
              <a:rPr lang="ja-JP" altLang="en-US" sz="2000" dirty="0"/>
              <a:t>日   東京</a:t>
            </a:r>
            <a:r>
              <a:rPr lang="en-US" altLang="ja-JP" sz="2000" dirty="0"/>
              <a:t>1</a:t>
            </a:r>
            <a:r>
              <a:rPr lang="ja-JP" altLang="en-US" sz="2000" dirty="0"/>
              <a:t>次合格発表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8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22</a:t>
            </a:r>
            <a:r>
              <a:rPr kumimoji="1" lang="ja-JP" altLang="en-US" sz="2000" dirty="0"/>
              <a:t>日   東京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次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個人面接・集団討論</a:t>
            </a:r>
            <a:r>
              <a:rPr kumimoji="1"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8</a:t>
            </a:r>
            <a:r>
              <a:rPr lang="ja-JP" altLang="en-US" sz="2000" dirty="0"/>
              <a:t>月</a:t>
            </a:r>
            <a:r>
              <a:rPr lang="en-US" altLang="ja-JP" sz="2000" dirty="0"/>
              <a:t>28</a:t>
            </a:r>
            <a:r>
              <a:rPr lang="ja-JP" altLang="en-US" sz="2000" dirty="0"/>
              <a:t>日   茨城</a:t>
            </a:r>
            <a:r>
              <a:rPr lang="en-US" altLang="ja-JP" sz="2000" dirty="0"/>
              <a:t>2</a:t>
            </a:r>
            <a:r>
              <a:rPr lang="ja-JP" altLang="en-US" sz="2000" dirty="0"/>
              <a:t>次</a:t>
            </a:r>
            <a:r>
              <a:rPr lang="en-US" altLang="ja-JP" sz="2000" dirty="0"/>
              <a:t>(</a:t>
            </a:r>
            <a:r>
              <a:rPr lang="ja-JP" altLang="en-US" sz="2000" dirty="0"/>
              <a:t>小論文・個人面接・集団討論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kumimoji="1" lang="en-US" altLang="ja-JP" sz="2000" dirty="0"/>
              <a:t>8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29</a:t>
            </a:r>
            <a:r>
              <a:rPr kumimoji="1" lang="ja-JP" altLang="en-US" sz="2000" dirty="0"/>
              <a:t>日   私学適性検査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9</a:t>
            </a:r>
            <a:r>
              <a:rPr lang="ja-JP" altLang="en-US" sz="2000" dirty="0"/>
              <a:t>月</a:t>
            </a:r>
            <a:r>
              <a:rPr lang="en-US" altLang="ja-JP" sz="2000" dirty="0"/>
              <a:t>12</a:t>
            </a:r>
            <a:r>
              <a:rPr lang="ja-JP" altLang="en-US" sz="2000" dirty="0"/>
              <a:t>日   東京</a:t>
            </a:r>
            <a:r>
              <a:rPr lang="en-US" altLang="ja-JP" sz="2000" dirty="0"/>
              <a:t>2</a:t>
            </a:r>
            <a:r>
              <a:rPr lang="ja-JP" altLang="en-US" sz="2000" dirty="0"/>
              <a:t>次</a:t>
            </a:r>
            <a:r>
              <a:rPr lang="en-US" altLang="ja-JP" sz="2000" dirty="0"/>
              <a:t>(</a:t>
            </a:r>
            <a:r>
              <a:rPr lang="ja-JP" altLang="en-US" sz="2000" dirty="0"/>
              <a:t>英会話実技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kumimoji="1" lang="en-US" altLang="ja-JP" sz="2000" dirty="0"/>
              <a:t>10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日   茨城合格発表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10</a:t>
            </a:r>
            <a:r>
              <a:rPr lang="ja-JP" altLang="en-US" sz="2000" dirty="0"/>
              <a:t>月</a:t>
            </a:r>
            <a:r>
              <a:rPr lang="en-US" altLang="ja-JP" sz="2000" dirty="0"/>
              <a:t>22</a:t>
            </a:r>
            <a:r>
              <a:rPr lang="ja-JP" altLang="en-US" sz="2000" dirty="0"/>
              <a:t>日 東京合格発表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638E12E7-D021-49A7-AB65-F2F949DE0DCF}"/>
              </a:ext>
            </a:extLst>
          </p:cNvPr>
          <p:cNvSpPr/>
          <p:nvPr/>
        </p:nvSpPr>
        <p:spPr>
          <a:xfrm>
            <a:off x="7082118" y="1855694"/>
            <a:ext cx="3173506" cy="2133600"/>
          </a:xfrm>
          <a:prstGeom prst="wedgeEllipseCallout">
            <a:avLst>
              <a:gd name="adj1" fmla="val -42037"/>
              <a:gd name="adj2" fmla="val 485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B43C3B-F794-40DD-8889-D83F4F21DD9C}"/>
              </a:ext>
            </a:extLst>
          </p:cNvPr>
          <p:cNvSpPr txBox="1"/>
          <p:nvPr/>
        </p:nvSpPr>
        <p:spPr>
          <a:xfrm>
            <a:off x="7637928" y="2335775"/>
            <a:ext cx="253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長期戦！</a:t>
            </a:r>
            <a:endParaRPr kumimoji="1" lang="en-US" altLang="ja-JP" dirty="0"/>
          </a:p>
          <a:p>
            <a:r>
              <a:rPr kumimoji="1" lang="ja-JP" altLang="en-US" dirty="0"/>
              <a:t>周りの友達が内定</a:t>
            </a:r>
            <a:endParaRPr kumimoji="1" lang="en-US" altLang="ja-JP" dirty="0"/>
          </a:p>
          <a:p>
            <a:r>
              <a:rPr kumimoji="1" lang="ja-JP" altLang="en-US" dirty="0"/>
              <a:t>決まっていく中でも</a:t>
            </a:r>
            <a:endParaRPr kumimoji="1" lang="en-US" altLang="ja-JP" dirty="0"/>
          </a:p>
          <a:p>
            <a:r>
              <a:rPr kumimoji="1" lang="ja-JP" altLang="en-US" dirty="0"/>
              <a:t>頑張る忍耐力が必要！</a:t>
            </a:r>
          </a:p>
        </p:txBody>
      </p:sp>
    </p:spTree>
    <p:extLst>
      <p:ext uri="{BB962C8B-B14F-4D97-AF65-F5344CB8AC3E}">
        <p14:creationId xmlns:p14="http://schemas.microsoft.com/office/powerpoint/2010/main" val="403494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64C66-25F8-4906-8CE0-D8ECA224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茨城県の試験内容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AED488-3814-4A21-BF33-50C0874F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1247"/>
            <a:ext cx="8596668" cy="4580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教職教養</a:t>
            </a:r>
            <a:r>
              <a:rPr kumimoji="1" lang="en-US" altLang="ja-JP" sz="2800" dirty="0"/>
              <a:t>(84</a:t>
            </a:r>
            <a:r>
              <a:rPr kumimoji="1" lang="ja-JP" altLang="en-US" sz="2800" dirty="0"/>
              <a:t>点</a:t>
            </a:r>
            <a:r>
              <a:rPr kumimoji="1" lang="en-US" altLang="ja-JP" sz="2800" dirty="0"/>
              <a:t>)</a:t>
            </a:r>
          </a:p>
          <a:p>
            <a:pPr marL="0" indent="0">
              <a:buNone/>
            </a:pPr>
            <a:r>
              <a:rPr lang="ja-JP" altLang="en-US" sz="2800" dirty="0"/>
              <a:t>専門教養</a:t>
            </a:r>
            <a:r>
              <a:rPr lang="en-US" altLang="ja-JP" sz="2800" dirty="0"/>
              <a:t>(</a:t>
            </a:r>
            <a:r>
              <a:rPr lang="ja-JP" altLang="en-US" sz="2800" dirty="0"/>
              <a:t>英検で免除</a:t>
            </a:r>
            <a:r>
              <a:rPr lang="en-US" altLang="ja-JP" sz="2800" dirty="0"/>
              <a:t>)</a:t>
            </a:r>
          </a:p>
          <a:p>
            <a:pPr marL="0" indent="0">
              <a:buNone/>
            </a:pPr>
            <a:r>
              <a:rPr kumimoji="1" lang="ja-JP" altLang="en-US" sz="2800" dirty="0"/>
              <a:t>小論文</a:t>
            </a:r>
            <a:r>
              <a:rPr kumimoji="1" lang="en-US" altLang="ja-JP" sz="2800" dirty="0"/>
              <a:t>(600</a:t>
            </a:r>
            <a:r>
              <a:rPr kumimoji="1" lang="ja-JP" altLang="en-US" sz="2800" dirty="0"/>
              <a:t>～</a:t>
            </a:r>
            <a:r>
              <a:rPr kumimoji="1" lang="en-US" altLang="ja-JP" sz="2800" dirty="0"/>
              <a:t>800</a:t>
            </a:r>
            <a:r>
              <a:rPr kumimoji="1" lang="ja-JP" altLang="en-US" sz="2800" dirty="0"/>
              <a:t>字</a:t>
            </a:r>
            <a:r>
              <a:rPr kumimoji="1" lang="en-US" altLang="ja-JP" sz="2800" dirty="0"/>
              <a:t>)</a:t>
            </a:r>
          </a:p>
          <a:p>
            <a:pPr marL="0" indent="0">
              <a:buNone/>
            </a:pPr>
            <a:r>
              <a:rPr lang="ja-JP" altLang="en-US" sz="2800" dirty="0"/>
              <a:t>個人面接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集団討論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英会話実技</a:t>
            </a:r>
            <a:r>
              <a:rPr lang="en-US" altLang="ja-JP" sz="2800" dirty="0"/>
              <a:t>(</a:t>
            </a:r>
            <a:r>
              <a:rPr lang="ja-JP" altLang="en-US" sz="2800" dirty="0"/>
              <a:t>英検で免除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899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64C66-25F8-4906-8CE0-D8ECA224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茨城県の試験内容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AED488-3814-4A21-BF33-50C0874F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1247"/>
            <a:ext cx="8596668" cy="4580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個人面接で聞かれたこと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・なぜ教員を志望するか？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・なぜ茨城県？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・場面指導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・自己ＰＲ表で書いたことについて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・ＩＣＴ教育を活用できるか？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・英語が苦手な子にどういう指導する？</a:t>
            </a: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1061AF20-B08A-4132-A327-82113CC937E7}"/>
              </a:ext>
            </a:extLst>
          </p:cNvPr>
          <p:cNvSpPr/>
          <p:nvPr/>
        </p:nvSpPr>
        <p:spPr>
          <a:xfrm>
            <a:off x="6723529" y="1075765"/>
            <a:ext cx="3173506" cy="2133600"/>
          </a:xfrm>
          <a:prstGeom prst="wedgeEllipseCallout">
            <a:avLst>
              <a:gd name="adj1" fmla="val -42037"/>
              <a:gd name="adj2" fmla="val 485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4F45AC-224D-4061-B4D7-7E4C3DE94F86}"/>
              </a:ext>
            </a:extLst>
          </p:cNvPr>
          <p:cNvSpPr txBox="1"/>
          <p:nvPr/>
        </p:nvSpPr>
        <p:spPr>
          <a:xfrm>
            <a:off x="6911788" y="1622612"/>
            <a:ext cx="274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面接官</a:t>
            </a:r>
            <a:r>
              <a:rPr kumimoji="1" lang="en-US" altLang="ja-JP" dirty="0"/>
              <a:t>2</a:t>
            </a:r>
            <a:r>
              <a:rPr kumimoji="1" lang="ja-JP" altLang="en-US" dirty="0"/>
              <a:t>人で</a:t>
            </a:r>
            <a:r>
              <a:rPr kumimoji="1" lang="en-US" altLang="ja-JP" dirty="0"/>
              <a:t>25</a:t>
            </a:r>
            <a:r>
              <a:rPr kumimoji="1" lang="ja-JP" altLang="en-US" dirty="0"/>
              <a:t>分くらい</a:t>
            </a:r>
            <a:endParaRPr kumimoji="1" lang="en-US" altLang="ja-JP" dirty="0"/>
          </a:p>
          <a:p>
            <a:r>
              <a:rPr kumimoji="1" lang="ja-JP" altLang="en-US" dirty="0"/>
              <a:t>たいしたことは聞かれなかった。話し方や身だしなみを見てた？</a:t>
            </a:r>
          </a:p>
        </p:txBody>
      </p:sp>
    </p:spTree>
    <p:extLst>
      <p:ext uri="{BB962C8B-B14F-4D97-AF65-F5344CB8AC3E}">
        <p14:creationId xmlns:p14="http://schemas.microsoft.com/office/powerpoint/2010/main" val="287303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0112EB8-D141-42EF-A00F-F3A981810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3" r="297" b="15172"/>
          <a:stretch/>
        </p:blipFill>
        <p:spPr>
          <a:xfrm>
            <a:off x="123696" y="76200"/>
            <a:ext cx="5972304" cy="65722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CD70600-2667-4B5D-A929-20C0412AC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1" t="20139" r="8210" b="24583"/>
          <a:stretch/>
        </p:blipFill>
        <p:spPr>
          <a:xfrm>
            <a:off x="6345838" y="2686050"/>
            <a:ext cx="5722466" cy="308610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AE27B75E-C020-4605-8991-2A282ABCB487}"/>
              </a:ext>
            </a:extLst>
          </p:cNvPr>
          <p:cNvSpPr/>
          <p:nvPr/>
        </p:nvSpPr>
        <p:spPr>
          <a:xfrm>
            <a:off x="3892897" y="4229100"/>
            <a:ext cx="1745903" cy="1543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63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64C66-25F8-4906-8CE0-D8ECA224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茨城県の試験内容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AED488-3814-4A21-BF33-50C0874F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1247"/>
            <a:ext cx="8596668" cy="4580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集団討論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テーマ</a:t>
            </a:r>
            <a:r>
              <a:rPr lang="en-US" altLang="ja-JP" sz="2800" dirty="0"/>
              <a:t>…</a:t>
            </a:r>
          </a:p>
          <a:p>
            <a:pPr marL="0" indent="0">
              <a:buNone/>
            </a:pPr>
            <a:r>
              <a:rPr lang="ja-JP" altLang="en-US" sz="2800" dirty="0"/>
              <a:t>子どもの学習意欲を高めるには？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・話を聞く態度が重要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・話し過ぎない、でも積極的に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・意見が少ない人に話を振る</a:t>
            </a:r>
            <a:r>
              <a:rPr lang="en-US" altLang="ja-JP" sz="2800" dirty="0"/>
              <a:t>(</a:t>
            </a:r>
            <a:r>
              <a:rPr lang="ja-JP" altLang="en-US" sz="2800" dirty="0"/>
              <a:t>振り方には注意</a:t>
            </a:r>
            <a:r>
              <a:rPr lang="en-US" altLang="ja-JP" sz="2800" dirty="0"/>
              <a:t>)</a:t>
            </a:r>
            <a:endParaRPr kumimoji="1" lang="en-US" altLang="ja-JP" sz="2800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1061AF20-B08A-4132-A327-82113CC937E7}"/>
              </a:ext>
            </a:extLst>
          </p:cNvPr>
          <p:cNvSpPr/>
          <p:nvPr/>
        </p:nvSpPr>
        <p:spPr>
          <a:xfrm>
            <a:off x="6615953" y="1066800"/>
            <a:ext cx="3352800" cy="2362200"/>
          </a:xfrm>
          <a:prstGeom prst="wedgeEllipseCallout">
            <a:avLst>
              <a:gd name="adj1" fmla="val -42037"/>
              <a:gd name="adj2" fmla="val 485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4F45AC-224D-4061-B4D7-7E4C3DE94F86}"/>
              </a:ext>
            </a:extLst>
          </p:cNvPr>
          <p:cNvSpPr txBox="1"/>
          <p:nvPr/>
        </p:nvSpPr>
        <p:spPr>
          <a:xfrm>
            <a:off x="6911788" y="1622612"/>
            <a:ext cx="2985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受験生</a:t>
            </a:r>
            <a:r>
              <a:rPr kumimoji="1" lang="en-US" altLang="ja-JP" dirty="0"/>
              <a:t>7</a:t>
            </a:r>
            <a:r>
              <a:rPr kumimoji="1" lang="ja-JP" altLang="en-US" dirty="0"/>
              <a:t>人</a:t>
            </a:r>
            <a:r>
              <a:rPr kumimoji="1" lang="en-US" altLang="ja-JP" dirty="0"/>
              <a:t>(3</a:t>
            </a:r>
            <a:r>
              <a:rPr kumimoji="1" lang="ja-JP" altLang="en-US" dirty="0"/>
              <a:t>人欠席</a:t>
            </a:r>
            <a:r>
              <a:rPr kumimoji="1" lang="en-US" altLang="ja-JP" dirty="0"/>
              <a:t>)</a:t>
            </a:r>
            <a:r>
              <a:rPr kumimoji="1" lang="ja-JP" altLang="en-US" dirty="0"/>
              <a:t>で</a:t>
            </a:r>
            <a:endParaRPr kumimoji="1" lang="en-US" altLang="ja-JP" dirty="0"/>
          </a:p>
          <a:p>
            <a:r>
              <a:rPr kumimoji="1" lang="en-US" altLang="ja-JP" dirty="0"/>
              <a:t>25</a:t>
            </a:r>
            <a:r>
              <a:rPr kumimoji="1" lang="ja-JP" altLang="en-US" dirty="0"/>
              <a:t>分くらい</a:t>
            </a:r>
            <a:endParaRPr kumimoji="1" lang="en-US" altLang="ja-JP" dirty="0"/>
          </a:p>
          <a:p>
            <a:r>
              <a:rPr kumimoji="1" lang="ja-JP" altLang="en-US" dirty="0"/>
              <a:t>議論する時間ほとんどなし</a:t>
            </a:r>
            <a:endParaRPr kumimoji="1" lang="en-US" altLang="ja-JP" dirty="0"/>
          </a:p>
          <a:p>
            <a:r>
              <a:rPr kumimoji="1" lang="ja-JP" altLang="en-US" dirty="0"/>
              <a:t>受かるなーと思った人は受かってた。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39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51EF8-FF11-4E97-BEE2-70266FB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東京都の試験内容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460282-AF59-4994-A38E-6D553688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635"/>
            <a:ext cx="8596668" cy="467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教職教養</a:t>
            </a:r>
            <a:r>
              <a:rPr kumimoji="1" lang="en-US" altLang="ja-JP" sz="2800" dirty="0"/>
              <a:t>(84</a:t>
            </a:r>
            <a:r>
              <a:rPr kumimoji="1" lang="ja-JP" altLang="en-US" sz="2800" dirty="0"/>
              <a:t>点</a:t>
            </a:r>
            <a:r>
              <a:rPr kumimoji="1" lang="en-US" altLang="ja-JP" sz="2800" dirty="0"/>
              <a:t>)</a:t>
            </a:r>
          </a:p>
          <a:p>
            <a:pPr marL="0" indent="0">
              <a:buNone/>
            </a:pPr>
            <a:r>
              <a:rPr lang="ja-JP" altLang="en-US" sz="2800" dirty="0"/>
              <a:t>専門教養</a:t>
            </a:r>
            <a:r>
              <a:rPr lang="en-US" altLang="ja-JP" sz="2800" dirty="0"/>
              <a:t>(56</a:t>
            </a:r>
            <a:r>
              <a:rPr lang="ja-JP" altLang="en-US" sz="2800" dirty="0"/>
              <a:t>点</a:t>
            </a:r>
            <a:r>
              <a:rPr lang="en-US" altLang="ja-JP" sz="2800" dirty="0"/>
              <a:t>)</a:t>
            </a:r>
          </a:p>
          <a:p>
            <a:pPr marL="0" indent="0">
              <a:buNone/>
            </a:pPr>
            <a:r>
              <a:rPr kumimoji="1" lang="ja-JP" altLang="en-US" sz="2800" dirty="0"/>
              <a:t>小論文</a:t>
            </a:r>
            <a:r>
              <a:rPr kumimoji="1" lang="en-US" altLang="ja-JP" sz="2800" dirty="0"/>
              <a:t>(70</a:t>
            </a:r>
            <a:r>
              <a:rPr kumimoji="1" lang="ja-JP" altLang="en-US" sz="2800" dirty="0"/>
              <a:t>分</a:t>
            </a:r>
            <a:r>
              <a:rPr kumimoji="1" lang="en-US" altLang="ja-JP" sz="2800" dirty="0"/>
              <a:t>1050</a:t>
            </a:r>
            <a:r>
              <a:rPr kumimoji="1" lang="ja-JP" altLang="en-US" sz="2800" dirty="0"/>
              <a:t>字</a:t>
            </a:r>
            <a:r>
              <a:rPr kumimoji="1" lang="en-US" altLang="ja-JP" sz="2800" dirty="0"/>
              <a:t>)</a:t>
            </a:r>
          </a:p>
          <a:p>
            <a:pPr marL="0" indent="0">
              <a:buNone/>
            </a:pPr>
            <a:r>
              <a:rPr lang="ja-JP" altLang="en-US" sz="2800" dirty="0"/>
              <a:t>個人面接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集団討論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英会話実技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458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51EF8-FF11-4E97-BEE2-70266FB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東京都の試験内容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460282-AF59-4994-A38E-6D553688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635"/>
            <a:ext cx="8596668" cy="467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個人面接で聞かれたこと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・なぜ英語の先生になりたいか？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・先生以外の職でも勉強は教えられるよ？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・具体的にどんな</a:t>
            </a:r>
            <a:r>
              <a:rPr kumimoji="1" lang="en-US" altLang="ja-JP" sz="2800" dirty="0"/>
              <a:t>ICT</a:t>
            </a:r>
            <a:r>
              <a:rPr kumimoji="1" lang="ja-JP" altLang="en-US" sz="2800" dirty="0"/>
              <a:t>教育をする？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・特別支援の子どもも教えられる？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・高校の陸上部で何か衝突した経験は？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・障害チームのリーダーとして苦労した点は？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4873635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716</Words>
  <Application>Microsoft Office PowerPoint</Application>
  <PresentationFormat>ワイド画面</PresentationFormat>
  <Paragraphs>94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ファセット</vt:lpstr>
      <vt:lpstr>茗渓会 教員採用対策 (東京・茨城 中高英語)</vt:lpstr>
      <vt:lpstr>発表の予定</vt:lpstr>
      <vt:lpstr>4年次のスケジュール</vt:lpstr>
      <vt:lpstr>茨城県の試験内容</vt:lpstr>
      <vt:lpstr>茨城県の試験内容</vt:lpstr>
      <vt:lpstr>PowerPoint プレゼンテーション</vt:lpstr>
      <vt:lpstr>茨城県の試験内容</vt:lpstr>
      <vt:lpstr>東京都の試験内容</vt:lpstr>
      <vt:lpstr>東京都の試験内容</vt:lpstr>
      <vt:lpstr>東京都の試験内容</vt:lpstr>
      <vt:lpstr>個人面接の対策(ポイント)</vt:lpstr>
      <vt:lpstr>集団討論の対策(ポイント)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茗渓会 教員採用対策 (東京・茨城 中高英語)</dc:title>
  <dc:creator>久保田佳海</dc:creator>
  <cp:lastModifiedBy>nozaki meikei</cp:lastModifiedBy>
  <cp:revision>3</cp:revision>
  <dcterms:created xsi:type="dcterms:W3CDTF">2021-12-04T12:56:02Z</dcterms:created>
  <dcterms:modified xsi:type="dcterms:W3CDTF">2022-03-07T09:59:54Z</dcterms:modified>
</cp:coreProperties>
</file>